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6" r:id="rId2"/>
    <p:sldId id="528" r:id="rId3"/>
    <p:sldId id="530" r:id="rId4"/>
    <p:sldId id="628" r:id="rId5"/>
    <p:sldId id="534" r:id="rId6"/>
    <p:sldId id="619" r:id="rId7"/>
    <p:sldId id="595" r:id="rId8"/>
    <p:sldId id="535" r:id="rId9"/>
    <p:sldId id="601" r:id="rId10"/>
    <p:sldId id="629" r:id="rId11"/>
    <p:sldId id="596" r:id="rId12"/>
    <p:sldId id="539" r:id="rId13"/>
    <p:sldId id="611" r:id="rId14"/>
    <p:sldId id="609" r:id="rId15"/>
    <p:sldId id="546" r:id="rId16"/>
    <p:sldId id="603" r:id="rId17"/>
    <p:sldId id="542" r:id="rId18"/>
    <p:sldId id="572" r:id="rId19"/>
    <p:sldId id="573" r:id="rId20"/>
    <p:sldId id="541" r:id="rId21"/>
    <p:sldId id="626" r:id="rId22"/>
    <p:sldId id="627" r:id="rId23"/>
    <p:sldId id="553" r:id="rId24"/>
    <p:sldId id="574" r:id="rId25"/>
    <p:sldId id="575" r:id="rId26"/>
    <p:sldId id="584" r:id="rId27"/>
    <p:sldId id="585" r:id="rId28"/>
    <p:sldId id="554" r:id="rId29"/>
    <p:sldId id="631" r:id="rId30"/>
    <p:sldId id="555" r:id="rId31"/>
    <p:sldId id="556" r:id="rId32"/>
    <p:sldId id="558" r:id="rId33"/>
    <p:sldId id="559" r:id="rId34"/>
    <p:sldId id="562" r:id="rId35"/>
    <p:sldId id="571" r:id="rId36"/>
    <p:sldId id="564" r:id="rId37"/>
    <p:sldId id="561" r:id="rId38"/>
    <p:sldId id="560" r:id="rId39"/>
    <p:sldId id="630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1400"/>
    <a:srgbClr val="0432FF"/>
    <a:srgbClr val="00B0F0"/>
    <a:srgbClr val="A6A6A6"/>
    <a:srgbClr val="80C304"/>
    <a:srgbClr val="810D00"/>
    <a:srgbClr val="F1831F"/>
    <a:srgbClr val="E4C864"/>
    <a:srgbClr val="7E90B4"/>
    <a:srgbClr val="1257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8" autoAdjust="0"/>
    <p:restoredTop sz="87109" autoAdjust="0"/>
  </p:normalViewPr>
  <p:slideViewPr>
    <p:cSldViewPr>
      <p:cViewPr varScale="1">
        <p:scale>
          <a:sx n="80" d="100"/>
          <a:sy n="80" d="100"/>
        </p:scale>
        <p:origin x="1424" y="176"/>
      </p:cViewPr>
      <p:guideLst>
        <p:guide orient="horz" pos="2160"/>
        <p:guide pos="288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3185A6-5979-1147-B2D2-4A0F1EC6360E}" type="datetimeFigureOut">
              <a:rPr lang="en-US" smtClean="0"/>
              <a:t>9/27/17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ED95FC-CB5A-864D-8A78-0799CEE76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488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.png>
</file>

<file path=ppt/media/image13.tiff>
</file>

<file path=ppt/media/image14.tiff>
</file>

<file path=ppt/media/image15.tiff>
</file>

<file path=ppt/media/image16.tiff>
</file>

<file path=ppt/media/image2.tiff>
</file>

<file path=ppt/media/image24.png>
</file>

<file path=ppt/media/image25.png>
</file>

<file path=ppt/media/image2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C90C92-4EB7-43F3-8ABA-236D8547F741}" type="datetimeFigureOut">
              <a:rPr lang="en-US" smtClean="0"/>
              <a:t>9/27/17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A55F5-61F1-4D00-B305-81DA18CEF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032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3103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866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998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14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5066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87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224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062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Slide 25: Here 2 points should come out when you speak. One: the SSR traversal - put a red circle there and talk about SSRs going up to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HPCmax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you've done now. Two: the SSR priority. So show a red circle over that box and say that SSRs are prioritized by distance, with local getting highest priority. And say you will show this with example later.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5747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4950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Slide 30 is the only one that shows a contention scenario so needs to be explained well. This is a crucial slide in my opinion. In the animation, once the SSR is sent, show a pop out from r5 showing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hasSSR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has Local Flit blocks and the priority arbiter setting the flag to Red. Emphasize that the arbiter is a simple arbiter that prioritizes SSRs based on distance.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694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There</a:t>
            </a:r>
            <a:r>
              <a:rPr lang="en-US" altLang="ko-KR" baseline="0" dirty="0"/>
              <a:t> has been no culture of IP reuse because companies try to squeeze as much performance as possible by </a:t>
            </a:r>
            <a:r>
              <a:rPr lang="en-US" altLang="ko-KR" baseline="0" dirty="0" err="1"/>
              <a:t>reimplmeneting</a:t>
            </a:r>
            <a:r>
              <a:rPr lang="en-US" altLang="ko-KR" baseline="0" dirty="0"/>
              <a:t> each IP for specific systems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888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provide scalable</a:t>
            </a:r>
            <a:r>
              <a:rPr lang="en-US" baseline="0" dirty="0"/>
              <a:t> </a:t>
            </a:r>
            <a:r>
              <a:rPr lang="en-US" baseline="0" dirty="0" err="1"/>
              <a:t>NoC</a:t>
            </a:r>
            <a:r>
              <a:rPr lang="en-US" baseline="0" dirty="0"/>
              <a:t> generator that supports irregular topologies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65942-383E-3240-932C-8554759196B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771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provide scalable</a:t>
            </a:r>
            <a:r>
              <a:rPr lang="en-US" baseline="0" dirty="0"/>
              <a:t> </a:t>
            </a:r>
            <a:r>
              <a:rPr lang="en-US" baseline="0" dirty="0" err="1"/>
              <a:t>NoC</a:t>
            </a:r>
            <a:r>
              <a:rPr lang="en-US" baseline="0" dirty="0"/>
              <a:t> generator that supports irregular topologies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65942-383E-3240-932C-8554759196B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544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1543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provide scalable</a:t>
            </a:r>
            <a:r>
              <a:rPr lang="en-US" baseline="0" dirty="0"/>
              <a:t> </a:t>
            </a:r>
            <a:r>
              <a:rPr lang="en-US" baseline="0" dirty="0" err="1"/>
              <a:t>NoC</a:t>
            </a:r>
            <a:r>
              <a:rPr lang="en-US" baseline="0" dirty="0"/>
              <a:t> generator that supports irregular topologies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65942-383E-3240-932C-8554759196B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3768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65942-383E-3240-932C-8554759196B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339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Anticipated Question: How did you estimate</a:t>
            </a:r>
            <a:r>
              <a:rPr lang="en-US" baseline="0" dirty="0"/>
              <a:t> the energy?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65942-383E-3240-932C-8554759196B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4085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Depends on operating clock frequency and </a:t>
            </a:r>
            <a:r>
              <a:rPr lang="en-US" dirty="0" err="1"/>
              <a:t>tecnhologies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65942-383E-3240-932C-8554759196B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29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364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0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355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087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01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60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240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342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Repeaters are just Inverters and buffers. The</a:t>
            </a:r>
            <a:r>
              <a:rPr lang="en-US" altLang="ko-KR" baseline="0" dirty="0"/>
              <a:t> </a:t>
            </a:r>
            <a:r>
              <a:rPr lang="en-US" altLang="ko-KR" baseline="0" dirty="0" err="1"/>
              <a:t>knwon</a:t>
            </a:r>
            <a:r>
              <a:rPr lang="en-US" altLang="ko-KR" baseline="0" dirty="0"/>
              <a:t> fact is that 70~80 </a:t>
            </a:r>
            <a:r>
              <a:rPr lang="en-US" altLang="ko-KR" baseline="0" dirty="0" err="1"/>
              <a:t>ps</a:t>
            </a:r>
            <a:r>
              <a:rPr lang="en-US" altLang="ko-KR" baseline="0" dirty="0"/>
              <a:t> is </a:t>
            </a:r>
            <a:r>
              <a:rPr lang="en-US" altLang="ko-KR" baseline="0" dirty="0" err="1"/>
              <a:t>reuiqred</a:t>
            </a:r>
            <a:r>
              <a:rPr lang="en-US" altLang="ko-KR" baseline="0" dirty="0"/>
              <a:t> to traverse 1mm with global repeated wires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A55F5-61F1-4D00-B305-81DA18CEF10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15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47800"/>
            <a:ext cx="8229600" cy="1470025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434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300"/>
            </a:lvl1pPr>
          </a:lstStyle>
          <a:p>
            <a:r>
              <a:rPr lang="en-US" altLang="ko-KR" dirty="0"/>
              <a:t>11/27/2014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3048000"/>
            <a:ext cx="8229600" cy="0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11/27/2014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11/27/2014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28600" y="6477000"/>
            <a:ext cx="1219200" cy="365125"/>
          </a:xfrm>
        </p:spPr>
        <p:txBody>
          <a:bodyPr/>
          <a:lstStyle>
            <a:lvl1pPr>
              <a:defRPr sz="1300" spc="0"/>
            </a:lvl1pPr>
          </a:lstStyle>
          <a:p>
            <a:r>
              <a:rPr lang="en-US" altLang="ko-KR" dirty="0"/>
              <a:t>11/27/2014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52600" y="6477000"/>
            <a:ext cx="57150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300"/>
            </a:lvl1pPr>
          </a:lstStyle>
          <a:p>
            <a:fld id="{D9CD8D7E-CAEC-4F0F-B1A9-B4A9C7E0C8E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1219200"/>
            <a:ext cx="8229600" cy="0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09800"/>
            <a:ext cx="7772400" cy="1362075"/>
          </a:xfrm>
        </p:spPr>
        <p:txBody>
          <a:bodyPr anchor="b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300"/>
            </a:lvl1pPr>
          </a:lstStyle>
          <a:p>
            <a:r>
              <a:rPr lang="en-US" altLang="ko-KR" dirty="0"/>
              <a:t>11/27/2014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85800" y="3657600"/>
            <a:ext cx="7772400" cy="0"/>
          </a:xfrm>
          <a:prstGeom prst="line">
            <a:avLst/>
          </a:prstGeom>
          <a:ln w="508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11/27/2014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11/27/2014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NAND </a:t>
            </a:r>
            <a:r>
              <a:rPr lang="ko-KR" altLang="en-US"/>
              <a:t>플래시 저장장치 내구성 향상을 위한 </a:t>
            </a:r>
            <a:r>
              <a:rPr lang="en-US" altLang="ko-KR"/>
              <a:t>MADE </a:t>
            </a:r>
            <a:r>
              <a:rPr lang="ko-KR" altLang="en-US"/>
              <a:t>모듈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11/27/2014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11/27/2014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11/27/2014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rgbClr val="A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8600" y="6477000"/>
            <a:ext cx="1219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en-US" altLang="ko-KR" sz="1300" dirty="0"/>
              <a:t>11/27/2014</a:t>
            </a:r>
            <a:endParaRPr lang="en-US" sz="13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2600" y="6477000"/>
            <a:ext cx="5715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91400" y="6477000"/>
            <a:ext cx="1295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0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D9CD8D7E-CAEC-4F0F-B1A9-B4A9C7E0C8E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나눔바른고딕" pitchFamily="50" charset="-127"/>
          <a:ea typeface="나눔바른고딕" pitchFamily="50" charset="-127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바른고딕" pitchFamily="50" charset="-127"/>
          <a:ea typeface="나눔바른고딕" pitchFamily="50" charset="-127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5.emf"/><Relationship Id="rId1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8" Type="http://schemas.openxmlformats.org/officeDocument/2006/relationships/image" Target="../media/image32.emf"/><Relationship Id="rId9" Type="http://schemas.openxmlformats.org/officeDocument/2006/relationships/image" Target="../media/image33.emf"/><Relationship Id="rId10" Type="http://schemas.openxmlformats.org/officeDocument/2006/relationships/image" Target="../media/image3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48.emf"/><Relationship Id="rId9" Type="http://schemas.openxmlformats.org/officeDocument/2006/relationships/image" Target="../media/image49.emf"/><Relationship Id="rId10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48.emf"/><Relationship Id="rId9" Type="http://schemas.openxmlformats.org/officeDocument/2006/relationships/image" Target="../media/image49.emf"/><Relationship Id="rId10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48.emf"/><Relationship Id="rId9" Type="http://schemas.openxmlformats.org/officeDocument/2006/relationships/image" Target="../media/image49.emf"/><Relationship Id="rId10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4" Type="http://schemas.openxmlformats.org/officeDocument/2006/relationships/image" Target="../media/image54.emf"/><Relationship Id="rId5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6" Type="http://schemas.openxmlformats.org/officeDocument/2006/relationships/image" Target="../media/image47.emf"/><Relationship Id="rId7" Type="http://schemas.openxmlformats.org/officeDocument/2006/relationships/image" Target="../media/image48.emf"/><Relationship Id="rId8" Type="http://schemas.openxmlformats.org/officeDocument/2006/relationships/image" Target="../media/image4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4" Type="http://schemas.openxmlformats.org/officeDocument/2006/relationships/image" Target="../media/image5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4" Type="http://schemas.openxmlformats.org/officeDocument/2006/relationships/image" Target="../media/image58.emf"/><Relationship Id="rId5" Type="http://schemas.openxmlformats.org/officeDocument/2006/relationships/image" Target="../media/image59.emf"/><Relationship Id="rId6" Type="http://schemas.openxmlformats.org/officeDocument/2006/relationships/image" Target="../media/image60.emf"/><Relationship Id="rId7" Type="http://schemas.openxmlformats.org/officeDocument/2006/relationships/image" Target="../media/image61.emf"/><Relationship Id="rId8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9" Type="http://schemas.openxmlformats.org/officeDocument/2006/relationships/image" Target="../media/image10.emf"/><Relationship Id="rId10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4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4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6" Type="http://schemas.openxmlformats.org/officeDocument/2006/relationships/image" Target="../media/image15.tiff"/><Relationship Id="rId7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emf"/><Relationship Id="rId7" Type="http://schemas.openxmlformats.org/officeDocument/2006/relationships/image" Target="../media/image21.emf"/><Relationship Id="rId8" Type="http://schemas.openxmlformats.org/officeDocument/2006/relationships/image" Target="../media/image22.emf"/><Relationship Id="rId9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143000"/>
            <a:ext cx="8229600" cy="1774825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 err="1">
                <a:latin typeface="Helvetica" panose="020B0500000000000000" pitchFamily="34" charset="0"/>
              </a:rPr>
              <a:t>OpenSMART</a:t>
            </a:r>
            <a:r>
              <a:rPr lang="en-US" sz="3600" b="1" dirty="0">
                <a:latin typeface="Helvetica" panose="020B0500000000000000" pitchFamily="34" charset="0"/>
              </a:rPr>
              <a:t>: Single-cycle Multi-hop </a:t>
            </a:r>
            <a:r>
              <a:rPr lang="en-US" sz="3600" b="1" dirty="0" err="1">
                <a:latin typeface="Helvetica" panose="020B0500000000000000" pitchFamily="34" charset="0"/>
              </a:rPr>
              <a:t>NoC</a:t>
            </a:r>
            <a:r>
              <a:rPr lang="en-US" sz="3600" b="1" dirty="0">
                <a:latin typeface="Helvetica" panose="020B0500000000000000" pitchFamily="34" charset="0"/>
              </a:rPr>
              <a:t> Generator in BSV and Chisel</a:t>
            </a:r>
            <a:endParaRPr lang="en-US" sz="5400" b="1" dirty="0">
              <a:latin typeface="Helvetica" panose="020B0500000000000000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5926742"/>
            <a:ext cx="3657600" cy="533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ko-KR" sz="2400" smtClean="0">
                <a:latin typeface="Helvetica" panose="020B0500000000000000" pitchFamily="34" charset="0"/>
                <a:ea typeface="나눔고딕" pitchFamily="50" charset="-127"/>
              </a:rPr>
              <a:t>April 25, </a:t>
            </a:r>
            <a:r>
              <a:rPr lang="en-US" altLang="ko-KR" sz="2400" dirty="0">
                <a:latin typeface="Helvetica" panose="020B0500000000000000" pitchFamily="34" charset="0"/>
                <a:ea typeface="나눔고딕" pitchFamily="50" charset="-127"/>
              </a:rPr>
              <a:t>2017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168314"/>
            <a:ext cx="8194964" cy="175842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ko-KR" sz="2400" dirty="0">
                <a:latin typeface="Helvetica" panose="020B0500000000000000" pitchFamily="34" charset="0"/>
                <a:ea typeface="나눔고딕" pitchFamily="50" charset="-127"/>
              </a:rPr>
              <a:t>Georgia Institute of Technology</a:t>
            </a:r>
          </a:p>
          <a:p>
            <a:pPr algn="ctr"/>
            <a:r>
              <a:rPr lang="en-US" altLang="ko-KR" sz="2400" dirty="0">
                <a:latin typeface="Helvetica" panose="020B0500000000000000" pitchFamily="34" charset="0"/>
                <a:ea typeface="나눔고딕" pitchFamily="50" charset="-127"/>
              </a:rPr>
              <a:t>Synergy Lab (</a:t>
            </a:r>
            <a:r>
              <a:rPr lang="en-US" altLang="ko-KR" sz="2400" dirty="0">
                <a:solidFill>
                  <a:srgbClr val="0070C0"/>
                </a:solidFill>
                <a:latin typeface="Helvetica" panose="020B0500000000000000" pitchFamily="34" charset="0"/>
                <a:ea typeface="나눔고딕" pitchFamily="50" charset="-127"/>
              </a:rPr>
              <a:t>http://</a:t>
            </a:r>
            <a:r>
              <a:rPr lang="en-US" altLang="ko-KR" sz="2400" dirty="0" err="1">
                <a:solidFill>
                  <a:srgbClr val="0070C0"/>
                </a:solidFill>
                <a:latin typeface="Helvetica" panose="020B0500000000000000" pitchFamily="34" charset="0"/>
                <a:ea typeface="나눔고딕" pitchFamily="50" charset="-127"/>
              </a:rPr>
              <a:t>synergy.ece.gatech.edu</a:t>
            </a:r>
            <a:r>
              <a:rPr lang="en-US" altLang="ko-KR" sz="2400" dirty="0">
                <a:latin typeface="Helvetica" panose="020B0500000000000000" pitchFamily="34" charset="0"/>
                <a:ea typeface="나눔고딕" pitchFamily="50" charset="-127"/>
              </a:rPr>
              <a:t>)</a:t>
            </a:r>
          </a:p>
          <a:p>
            <a:pPr algn="ctr"/>
            <a:endParaRPr lang="en-US" altLang="ko-KR" sz="2400" dirty="0">
              <a:latin typeface="Helvetica" panose="020B0500000000000000" pitchFamily="34" charset="0"/>
              <a:ea typeface="나눔고딕" pitchFamily="50" charset="-127"/>
            </a:endParaRPr>
          </a:p>
          <a:p>
            <a:pPr algn="ctr"/>
            <a:r>
              <a:rPr lang="en-US" altLang="ko-KR" sz="2400" b="1" dirty="0" err="1">
                <a:latin typeface="Helvetica" panose="020B0500000000000000" pitchFamily="34" charset="0"/>
                <a:ea typeface="나눔고딕" pitchFamily="50" charset="-127"/>
              </a:rPr>
              <a:t>hyoukjun@gatech.edu</a:t>
            </a:r>
            <a:endParaRPr lang="en-US" altLang="ko-KR" sz="2400" b="1" dirty="0">
              <a:latin typeface="Helvetica" panose="020B0500000000000000" pitchFamily="34" charset="0"/>
              <a:ea typeface="나눔고딕" pitchFamily="50" charset="-127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22564" y="3048000"/>
            <a:ext cx="8229600" cy="533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000" kern="120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  <a:cs typeface="+mj-cs"/>
              </a:defRPr>
            </a:lvl1pPr>
          </a:lstStyle>
          <a:p>
            <a:pPr algn="ctr"/>
            <a:r>
              <a:rPr lang="en-US" sz="2400" b="1" u="sng" dirty="0" err="1">
                <a:latin typeface="Helvetica" panose="020B0500000000000000" pitchFamily="34" charset="0"/>
              </a:rPr>
              <a:t>Hyoukjun</a:t>
            </a:r>
            <a:r>
              <a:rPr lang="en-US" sz="2400" b="1" u="sng" dirty="0">
                <a:latin typeface="Helvetica" panose="020B0500000000000000" pitchFamily="34" charset="0"/>
              </a:rPr>
              <a:t> Kwon</a:t>
            </a:r>
            <a:r>
              <a:rPr lang="en-US" sz="2400" dirty="0">
                <a:latin typeface="Helvetica" panose="020B0500000000000000" pitchFamily="34" charset="0"/>
              </a:rPr>
              <a:t> and </a:t>
            </a:r>
            <a:r>
              <a:rPr lang="en-US" sz="2400" dirty="0" err="1">
                <a:latin typeface="Helvetica" panose="020B0500000000000000" pitchFamily="34" charset="0"/>
              </a:rPr>
              <a:t>Tushar</a:t>
            </a:r>
            <a:r>
              <a:rPr lang="en-US" sz="2400" dirty="0">
                <a:latin typeface="Helvetica" panose="020B0500000000000000" pitchFamily="34" charset="0"/>
              </a:rPr>
              <a:t> Krishna</a:t>
            </a:r>
            <a:endParaRPr lang="en-US" sz="4000" dirty="0">
              <a:latin typeface="Helvetica" panose="020B0500000000000000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74459"/>
            <a:ext cx="1676400" cy="13090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805029"/>
            <a:ext cx="1828800" cy="5457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539663" y="36415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Is 1-cycle Network Possible?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10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090448" y="4680191"/>
            <a:ext cx="1280937" cy="1302013"/>
            <a:chOff x="7542557" y="4545045"/>
            <a:chExt cx="1505303" cy="1498731"/>
          </a:xfrm>
        </p:grpSpPr>
        <p:sp>
          <p:nvSpPr>
            <p:cNvPr id="8" name="Rectangle 7"/>
            <p:cNvSpPr/>
            <p:nvPr/>
          </p:nvSpPr>
          <p:spPr>
            <a:xfrm>
              <a:off x="7550323" y="4545045"/>
              <a:ext cx="1494726" cy="1498731"/>
            </a:xfrm>
            <a:prstGeom prst="rect">
              <a:avLst/>
            </a:prstGeom>
            <a:ln w="635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black"/>
                </a:solidFill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7553501" y="5866911"/>
              <a:ext cx="1494359" cy="86231"/>
              <a:chOff x="4239074" y="5791118"/>
              <a:chExt cx="4524138" cy="281292"/>
            </a:xfrm>
          </p:grpSpPr>
          <p:pic>
            <p:nvPicPr>
              <p:cNvPr id="236" name="Picture 23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37" name="Picture 23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38" name="Picture 23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39" name="Picture 23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40" name="Picture 23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41" name="Picture 24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42" name="Picture 24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43" name="Picture 24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44" name="Picture 24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45" name="Picture 24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46" name="Picture 24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47" name="Picture 24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48" name="Picture 24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49" name="Picture 24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10" name="Group 9"/>
            <p:cNvGrpSpPr/>
            <p:nvPr/>
          </p:nvGrpSpPr>
          <p:grpSpPr>
            <a:xfrm>
              <a:off x="7552403" y="5776353"/>
              <a:ext cx="1494359" cy="86231"/>
              <a:chOff x="4239074" y="5791118"/>
              <a:chExt cx="4524138" cy="281292"/>
            </a:xfrm>
          </p:grpSpPr>
          <p:pic>
            <p:nvPicPr>
              <p:cNvPr id="222" name="Picture 22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23" name="Picture 22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24" name="Picture 22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25" name="Picture 22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26" name="Picture 22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27" name="Picture 22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28" name="Picture 22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29" name="Picture 22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30" name="Picture 22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31" name="Picture 23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32" name="Picture 23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33" name="Picture 23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34" name="Picture 23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35" name="Picture 23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11" name="Group 10"/>
            <p:cNvGrpSpPr/>
            <p:nvPr/>
          </p:nvGrpSpPr>
          <p:grpSpPr>
            <a:xfrm>
              <a:off x="7552637" y="5678563"/>
              <a:ext cx="1494359" cy="86231"/>
              <a:chOff x="4239074" y="5791118"/>
              <a:chExt cx="4524138" cy="281292"/>
            </a:xfrm>
          </p:grpSpPr>
          <p:pic>
            <p:nvPicPr>
              <p:cNvPr id="208" name="Picture 20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09" name="Picture 20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10" name="Picture 20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11" name="Picture 21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12" name="Picture 21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13" name="Picture 21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14" name="Picture 21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15" name="Picture 21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16" name="Picture 21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17" name="Picture 21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18" name="Picture 21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19" name="Picture 21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20" name="Picture 21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21" name="Picture 22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12" name="Group 11"/>
            <p:cNvGrpSpPr/>
            <p:nvPr/>
          </p:nvGrpSpPr>
          <p:grpSpPr>
            <a:xfrm>
              <a:off x="7552872" y="5588007"/>
              <a:ext cx="1494359" cy="86231"/>
              <a:chOff x="4239074" y="5791118"/>
              <a:chExt cx="4524138" cy="281292"/>
            </a:xfrm>
          </p:grpSpPr>
          <p:pic>
            <p:nvPicPr>
              <p:cNvPr id="194" name="Picture 19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95" name="Picture 19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96" name="Picture 19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97" name="Picture 19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98" name="Picture 19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99" name="Picture 19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00" name="Picture 19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01" name="Picture 20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02" name="Picture 20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03" name="Picture 20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04" name="Picture 20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05" name="Picture 20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06" name="Picture 20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07" name="Picture 20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13" name="Group 12"/>
            <p:cNvGrpSpPr/>
            <p:nvPr/>
          </p:nvGrpSpPr>
          <p:grpSpPr>
            <a:xfrm>
              <a:off x="7551773" y="5492219"/>
              <a:ext cx="1494359" cy="86231"/>
              <a:chOff x="4239074" y="5791118"/>
              <a:chExt cx="4524138" cy="281292"/>
            </a:xfrm>
          </p:grpSpPr>
          <p:pic>
            <p:nvPicPr>
              <p:cNvPr id="180" name="Picture 17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81" name="Picture 18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82" name="Picture 18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83" name="Picture 18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84" name="Picture 18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85" name="Picture 18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86" name="Picture 18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87" name="Picture 18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88" name="Picture 18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89" name="Picture 18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90" name="Picture 18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91" name="Picture 19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92" name="Picture 19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93" name="Picture 19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14" name="Group 13"/>
            <p:cNvGrpSpPr/>
            <p:nvPr/>
          </p:nvGrpSpPr>
          <p:grpSpPr>
            <a:xfrm>
              <a:off x="7552007" y="5401662"/>
              <a:ext cx="1494359" cy="86231"/>
              <a:chOff x="4239074" y="5791118"/>
              <a:chExt cx="4524138" cy="281292"/>
            </a:xfrm>
          </p:grpSpPr>
          <p:pic>
            <p:nvPicPr>
              <p:cNvPr id="166" name="Picture 16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67" name="Picture 16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68" name="Picture 16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69" name="Picture 16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70" name="Picture 16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71" name="Picture 17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72" name="Picture 17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73" name="Picture 17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74" name="Picture 17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75" name="Picture 17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76" name="Picture 17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77" name="Picture 17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78" name="Picture 17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79" name="Picture 17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15" name="Group 14"/>
            <p:cNvGrpSpPr/>
            <p:nvPr/>
          </p:nvGrpSpPr>
          <p:grpSpPr>
            <a:xfrm>
              <a:off x="7550243" y="5303873"/>
              <a:ext cx="1494359" cy="86231"/>
              <a:chOff x="4239074" y="5791118"/>
              <a:chExt cx="4524138" cy="281292"/>
            </a:xfrm>
          </p:grpSpPr>
          <p:pic>
            <p:nvPicPr>
              <p:cNvPr id="152" name="Picture 15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53" name="Picture 15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54" name="Picture 15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55" name="Picture 15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56" name="Picture 15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57" name="Picture 15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58" name="Picture 15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59" name="Picture 15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60" name="Picture 15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61" name="Picture 16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62" name="Picture 16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63" name="Picture 16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64" name="Picture 16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65" name="Picture 16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16" name="Group 15"/>
            <p:cNvGrpSpPr/>
            <p:nvPr/>
          </p:nvGrpSpPr>
          <p:grpSpPr>
            <a:xfrm>
              <a:off x="7551143" y="5213315"/>
              <a:ext cx="1494359" cy="86231"/>
              <a:chOff x="4239074" y="5791118"/>
              <a:chExt cx="4524138" cy="281292"/>
            </a:xfrm>
          </p:grpSpPr>
          <p:pic>
            <p:nvPicPr>
              <p:cNvPr id="138" name="Picture 13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39" name="Picture 13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40" name="Picture 13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41" name="Picture 14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42" name="Picture 14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43" name="Picture 14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44" name="Picture 14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45" name="Picture 14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46" name="Picture 14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47" name="Picture 14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48" name="Picture 14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49" name="Picture 14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50" name="Picture 14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51" name="Picture 15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17" name="Group 16"/>
            <p:cNvGrpSpPr/>
            <p:nvPr/>
          </p:nvGrpSpPr>
          <p:grpSpPr>
            <a:xfrm>
              <a:off x="7548479" y="5119964"/>
              <a:ext cx="1494359" cy="86231"/>
              <a:chOff x="4239074" y="5791118"/>
              <a:chExt cx="4524138" cy="281292"/>
            </a:xfrm>
          </p:grpSpPr>
          <p:pic>
            <p:nvPicPr>
              <p:cNvPr id="124" name="Picture 12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25" name="Picture 12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26" name="Picture 12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27" name="Picture 12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28" name="Picture 12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29" name="Picture 12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30" name="Picture 12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31" name="Picture 13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32" name="Picture 13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33" name="Picture 13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34" name="Picture 13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35" name="Picture 13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36" name="Picture 13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37" name="Picture 13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18" name="Group 17"/>
            <p:cNvGrpSpPr/>
            <p:nvPr/>
          </p:nvGrpSpPr>
          <p:grpSpPr>
            <a:xfrm>
              <a:off x="7549378" y="5029406"/>
              <a:ext cx="1494359" cy="86231"/>
              <a:chOff x="4239074" y="5791118"/>
              <a:chExt cx="4524138" cy="281292"/>
            </a:xfrm>
          </p:grpSpPr>
          <p:pic>
            <p:nvPicPr>
              <p:cNvPr id="110" name="Picture 10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11" name="Picture 11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12" name="Picture 11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13" name="Picture 11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14" name="Picture 11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15" name="Picture 11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16" name="Picture 11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17" name="Picture 11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18" name="Picture 11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19" name="Picture 11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20" name="Picture 11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21" name="Picture 12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22" name="Picture 12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23" name="Picture 12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19" name="Group 18"/>
            <p:cNvGrpSpPr/>
            <p:nvPr/>
          </p:nvGrpSpPr>
          <p:grpSpPr>
            <a:xfrm>
              <a:off x="7547615" y="4931617"/>
              <a:ext cx="1494359" cy="86231"/>
              <a:chOff x="4239074" y="5791118"/>
              <a:chExt cx="4524138" cy="281292"/>
            </a:xfrm>
          </p:grpSpPr>
          <p:pic>
            <p:nvPicPr>
              <p:cNvPr id="96" name="Picture 9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97" name="Picture 9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98" name="Picture 9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99" name="Picture 9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00" name="Picture 9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01" name="Picture 10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02" name="Picture 10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03" name="Picture 10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04" name="Picture 10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05" name="Picture 10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06" name="Picture 10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07" name="Picture 10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08" name="Picture 10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109" name="Picture 10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20" name="Group 19"/>
            <p:cNvGrpSpPr/>
            <p:nvPr/>
          </p:nvGrpSpPr>
          <p:grpSpPr>
            <a:xfrm>
              <a:off x="7545851" y="4841060"/>
              <a:ext cx="1494359" cy="86231"/>
              <a:chOff x="4239074" y="5791118"/>
              <a:chExt cx="4524138" cy="281292"/>
            </a:xfrm>
          </p:grpSpPr>
          <p:pic>
            <p:nvPicPr>
              <p:cNvPr id="82" name="Picture 8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83" name="Picture 8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84" name="Picture 8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86" name="Picture 8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87" name="Picture 8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88" name="Picture 8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89" name="Picture 8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90" name="Picture 8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91" name="Picture 9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92" name="Picture 9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93" name="Picture 9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94" name="Picture 9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95" name="Picture 9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21" name="Group 20"/>
            <p:cNvGrpSpPr/>
            <p:nvPr/>
          </p:nvGrpSpPr>
          <p:grpSpPr>
            <a:xfrm>
              <a:off x="7546085" y="4745273"/>
              <a:ext cx="1494359" cy="86231"/>
              <a:chOff x="4239074" y="5791118"/>
              <a:chExt cx="4524138" cy="281292"/>
            </a:xfrm>
          </p:grpSpPr>
          <p:pic>
            <p:nvPicPr>
              <p:cNvPr id="68" name="Picture 6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69" name="Picture 6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70" name="Picture 6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71" name="Picture 7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72" name="Picture 7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73" name="Picture 7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74" name="Picture 7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75" name="Picture 7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76" name="Picture 7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77" name="Picture 7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78" name="Picture 7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79" name="Picture 7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80" name="Picture 7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81" name="Picture 8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22" name="Group 21"/>
            <p:cNvGrpSpPr/>
            <p:nvPr/>
          </p:nvGrpSpPr>
          <p:grpSpPr>
            <a:xfrm>
              <a:off x="7544321" y="4654716"/>
              <a:ext cx="1494359" cy="86231"/>
              <a:chOff x="4239074" y="5791118"/>
              <a:chExt cx="4524138" cy="281292"/>
            </a:xfrm>
          </p:grpSpPr>
          <p:pic>
            <p:nvPicPr>
              <p:cNvPr id="54" name="Picture 5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55" name="Picture 5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56" name="Picture 5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57" name="Picture 5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58" name="Picture 5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59" name="Picture 5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60" name="Picture 5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61" name="Picture 6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62" name="Picture 6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63" name="Picture 6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64" name="Picture 6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65" name="Picture 6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66" name="Picture 6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67" name="Picture 6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23" name="Group 22"/>
            <p:cNvGrpSpPr/>
            <p:nvPr/>
          </p:nvGrpSpPr>
          <p:grpSpPr>
            <a:xfrm>
              <a:off x="7542557" y="4556927"/>
              <a:ext cx="1494359" cy="86231"/>
              <a:chOff x="4239074" y="5791118"/>
              <a:chExt cx="4524138" cy="281292"/>
            </a:xfrm>
          </p:grpSpPr>
          <p:pic>
            <p:nvPicPr>
              <p:cNvPr id="40" name="Picture 3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41" name="Picture 4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42" name="Picture 4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43" name="Picture 4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44" name="Picture 4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45" name="Picture 4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46" name="Picture 4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47" name="Picture 4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48" name="Picture 4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49" name="Picture 4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50" name="Picture 4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51" name="Picture 5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52" name="Picture 5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53" name="Picture 5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  <p:grpSp>
          <p:nvGrpSpPr>
            <p:cNvPr id="25" name="Group 24"/>
            <p:cNvGrpSpPr/>
            <p:nvPr/>
          </p:nvGrpSpPr>
          <p:grpSpPr>
            <a:xfrm>
              <a:off x="7552728" y="5956745"/>
              <a:ext cx="1494359" cy="86231"/>
              <a:chOff x="4239074" y="5791118"/>
              <a:chExt cx="4524138" cy="281292"/>
            </a:xfrm>
          </p:grpSpPr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909175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7" name="Picture 2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245580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4568389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890030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226435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5549244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32" name="Picture 31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864021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200426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6523235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844876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36" name="Picture 35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181281" y="5787877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37" name="Picture 36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7504090" y="5791144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481947" y="5784612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3" cstate="print">
                <a:alphaModFix amt="70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5400000">
                <a:off x="8158497" y="5787878"/>
                <a:ext cx="274760" cy="287771"/>
              </a:xfrm>
              <a:prstGeom prst="rect">
                <a:avLst/>
              </a:prstGeom>
              <a:ln w="3175" cmpd="sng">
                <a:solidFill>
                  <a:schemeClr val="tx1"/>
                </a:solidFill>
              </a:ln>
            </p:spPr>
          </p:pic>
        </p:grpSp>
      </p:grpSp>
      <p:grpSp>
        <p:nvGrpSpPr>
          <p:cNvPr id="24" name="Group 23"/>
          <p:cNvGrpSpPr/>
          <p:nvPr/>
        </p:nvGrpSpPr>
        <p:grpSpPr>
          <a:xfrm>
            <a:off x="749922" y="4733084"/>
            <a:ext cx="1757781" cy="1784342"/>
            <a:chOff x="749922" y="4733084"/>
            <a:chExt cx="1757781" cy="1784342"/>
          </a:xfrm>
        </p:grpSpPr>
        <p:sp>
          <p:nvSpPr>
            <p:cNvPr id="258" name="TextBox 257"/>
            <p:cNvSpPr txBox="1"/>
            <p:nvPr/>
          </p:nvSpPr>
          <p:spPr>
            <a:xfrm>
              <a:off x="1350841" y="6148094"/>
              <a:ext cx="10062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FF"/>
                  </a:solidFill>
                </a:rPr>
                <a:t>~20mm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749922" y="4733084"/>
              <a:ext cx="1757781" cy="1418036"/>
              <a:chOff x="749922" y="4733084"/>
              <a:chExt cx="1757781" cy="1418036"/>
            </a:xfrm>
          </p:grpSpPr>
          <p:cxnSp>
            <p:nvCxnSpPr>
              <p:cNvPr id="255" name="Straight Arrow Connector 254"/>
              <p:cNvCxnSpPr/>
              <p:nvPr/>
            </p:nvCxnSpPr>
            <p:spPr>
              <a:xfrm>
                <a:off x="1122286" y="4777372"/>
                <a:ext cx="0" cy="1235872"/>
              </a:xfrm>
              <a:prstGeom prst="straightConnector1">
                <a:avLst/>
              </a:prstGeom>
              <a:ln w="28575" cmpd="sng">
                <a:solidFill>
                  <a:srgbClr val="0000FF"/>
                </a:solidFill>
                <a:headEnd type="arrow"/>
                <a:tailEnd type="arrow"/>
              </a:ln>
              <a:effectLst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256" name="TextBox 255"/>
              <p:cNvSpPr txBox="1"/>
              <p:nvPr/>
            </p:nvSpPr>
            <p:spPr>
              <a:xfrm rot="16200000">
                <a:off x="376490" y="5246289"/>
                <a:ext cx="111619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00FF"/>
                    </a:solidFill>
                  </a:rPr>
                  <a:t>~20mm</a:t>
                </a:r>
              </a:p>
            </p:txBody>
          </p:sp>
          <p:cxnSp>
            <p:nvCxnSpPr>
              <p:cNvPr id="257" name="Straight Arrow Connector 256"/>
              <p:cNvCxnSpPr/>
              <p:nvPr/>
            </p:nvCxnSpPr>
            <p:spPr>
              <a:xfrm flipH="1">
                <a:off x="1142990" y="6151119"/>
                <a:ext cx="1364713" cy="1"/>
              </a:xfrm>
              <a:prstGeom prst="straightConnector1">
                <a:avLst/>
              </a:prstGeom>
              <a:ln w="28575" cmpd="sng">
                <a:solidFill>
                  <a:srgbClr val="0000FF"/>
                </a:solidFill>
                <a:headEnd type="arrow"/>
                <a:tailEnd type="arrow"/>
              </a:ln>
              <a:effectLst/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259" name="Group 258"/>
              <p:cNvGrpSpPr/>
              <p:nvPr/>
            </p:nvGrpSpPr>
            <p:grpSpPr>
              <a:xfrm>
                <a:off x="1227543" y="4733084"/>
                <a:ext cx="1280160" cy="1280160"/>
                <a:chOff x="-1499079" y="2777660"/>
                <a:chExt cx="1861029" cy="1904241"/>
              </a:xfrm>
            </p:grpSpPr>
            <p:pic>
              <p:nvPicPr>
                <p:cNvPr id="260" name="Picture 259"/>
                <p:cNvPicPr>
                  <a:picLocks noChangeAspect="1"/>
                </p:cNvPicPr>
                <p:nvPr/>
              </p:nvPicPr>
              <p:blipFill>
                <a:blip r:embed="rId4" cstate="print">
                  <a:alphaModFix amt="70000"/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rot="5400000">
                  <a:off x="-1737661" y="3016245"/>
                  <a:ext cx="934776" cy="457607"/>
                </a:xfrm>
                <a:prstGeom prst="rect">
                  <a:avLst/>
                </a:prstGeom>
                <a:ln w="19050" cmpd="sng">
                  <a:solidFill>
                    <a:schemeClr val="tx1"/>
                  </a:solidFill>
                </a:ln>
              </p:spPr>
            </p:pic>
            <p:pic>
              <p:nvPicPr>
                <p:cNvPr id="261" name="Picture 260"/>
                <p:cNvPicPr>
                  <a:picLocks noChangeAspect="1"/>
                </p:cNvPicPr>
                <p:nvPr/>
              </p:nvPicPr>
              <p:blipFill>
                <a:blip r:embed="rId4" cstate="print">
                  <a:alphaModFix amt="70000"/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rot="5400000">
                  <a:off x="-1252905" y="3019693"/>
                  <a:ext cx="941672" cy="457607"/>
                </a:xfrm>
                <a:prstGeom prst="rect">
                  <a:avLst/>
                </a:prstGeom>
                <a:ln w="19050" cmpd="sng">
                  <a:solidFill>
                    <a:schemeClr val="tx1"/>
                  </a:solidFill>
                </a:ln>
              </p:spPr>
            </p:pic>
            <p:pic>
              <p:nvPicPr>
                <p:cNvPr id="262" name="Picture 261"/>
                <p:cNvPicPr>
                  <a:picLocks noChangeAspect="1"/>
                </p:cNvPicPr>
                <p:nvPr/>
              </p:nvPicPr>
              <p:blipFill>
                <a:blip r:embed="rId4" cstate="print">
                  <a:alphaModFix amt="70000"/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rot="5400000">
                  <a:off x="-795297" y="3019693"/>
                  <a:ext cx="941672" cy="457607"/>
                </a:xfrm>
                <a:prstGeom prst="rect">
                  <a:avLst/>
                </a:prstGeom>
                <a:ln w="19050" cmpd="sng">
                  <a:solidFill>
                    <a:schemeClr val="tx1"/>
                  </a:solidFill>
                </a:ln>
              </p:spPr>
            </p:pic>
            <p:pic>
              <p:nvPicPr>
                <p:cNvPr id="263" name="Picture 262"/>
                <p:cNvPicPr>
                  <a:picLocks noChangeAspect="1"/>
                </p:cNvPicPr>
                <p:nvPr/>
              </p:nvPicPr>
              <p:blipFill>
                <a:blip r:embed="rId4" cstate="print">
                  <a:alphaModFix amt="70000"/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rot="5400000">
                  <a:off x="-337689" y="3019692"/>
                  <a:ext cx="941672" cy="457607"/>
                </a:xfrm>
                <a:prstGeom prst="rect">
                  <a:avLst/>
                </a:prstGeom>
                <a:ln w="19050" cmpd="sng">
                  <a:solidFill>
                    <a:schemeClr val="tx1"/>
                  </a:solidFill>
                </a:ln>
              </p:spPr>
            </p:pic>
            <p:pic>
              <p:nvPicPr>
                <p:cNvPr id="264" name="Picture 263"/>
                <p:cNvPicPr>
                  <a:picLocks noChangeAspect="1"/>
                </p:cNvPicPr>
                <p:nvPr/>
              </p:nvPicPr>
              <p:blipFill>
                <a:blip r:embed="rId4" cstate="print">
                  <a:alphaModFix amt="70000"/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rot="5400000">
                  <a:off x="-1741111" y="3976664"/>
                  <a:ext cx="941672" cy="457607"/>
                </a:xfrm>
                <a:prstGeom prst="rect">
                  <a:avLst/>
                </a:prstGeom>
                <a:ln w="19050" cmpd="sng">
                  <a:solidFill>
                    <a:schemeClr val="tx1"/>
                  </a:solidFill>
                </a:ln>
              </p:spPr>
            </p:pic>
            <p:pic>
              <p:nvPicPr>
                <p:cNvPr id="265" name="Picture 264"/>
                <p:cNvPicPr>
                  <a:picLocks noChangeAspect="1"/>
                </p:cNvPicPr>
                <p:nvPr/>
              </p:nvPicPr>
              <p:blipFill>
                <a:blip r:embed="rId4" cstate="print">
                  <a:alphaModFix amt="70000"/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rot="5400000">
                  <a:off x="-1252906" y="3982261"/>
                  <a:ext cx="941672" cy="457607"/>
                </a:xfrm>
                <a:prstGeom prst="rect">
                  <a:avLst/>
                </a:prstGeom>
                <a:ln w="19050" cmpd="sng">
                  <a:solidFill>
                    <a:schemeClr val="tx1"/>
                  </a:solidFill>
                </a:ln>
              </p:spPr>
            </p:pic>
            <p:pic>
              <p:nvPicPr>
                <p:cNvPr id="266" name="Picture 265"/>
                <p:cNvPicPr>
                  <a:picLocks noChangeAspect="1"/>
                </p:cNvPicPr>
                <p:nvPr/>
              </p:nvPicPr>
              <p:blipFill>
                <a:blip r:embed="rId4" cstate="print">
                  <a:alphaModFix amt="70000"/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rot="5400000">
                  <a:off x="-795298" y="3982261"/>
                  <a:ext cx="941672" cy="457607"/>
                </a:xfrm>
                <a:prstGeom prst="rect">
                  <a:avLst/>
                </a:prstGeom>
                <a:ln w="19050" cmpd="sng">
                  <a:solidFill>
                    <a:schemeClr val="tx1"/>
                  </a:solidFill>
                </a:ln>
              </p:spPr>
            </p:pic>
            <p:pic>
              <p:nvPicPr>
                <p:cNvPr id="267" name="Picture 266"/>
                <p:cNvPicPr>
                  <a:picLocks noChangeAspect="1"/>
                </p:cNvPicPr>
                <p:nvPr/>
              </p:nvPicPr>
              <p:blipFill>
                <a:blip r:embed="rId4" cstate="print">
                  <a:alphaModFix amt="70000"/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rot="5400000">
                  <a:off x="-337690" y="3982260"/>
                  <a:ext cx="941672" cy="457607"/>
                </a:xfrm>
                <a:prstGeom prst="rect">
                  <a:avLst/>
                </a:prstGeom>
                <a:ln w="19050" cmpd="sng">
                  <a:solidFill>
                    <a:schemeClr val="tx1"/>
                  </a:solidFill>
                </a:ln>
              </p:spPr>
            </p:pic>
          </p:grpSp>
          <p:cxnSp>
            <p:nvCxnSpPr>
              <p:cNvPr id="268" name="Straight Arrow Connector 267"/>
              <p:cNvCxnSpPr/>
              <p:nvPr/>
            </p:nvCxnSpPr>
            <p:spPr>
              <a:xfrm flipH="1">
                <a:off x="1379937" y="5805364"/>
                <a:ext cx="1024664" cy="0"/>
              </a:xfrm>
              <a:prstGeom prst="straightConnector1">
                <a:avLst/>
              </a:prstGeom>
              <a:ln w="57150" cmpd="sng">
                <a:solidFill>
                  <a:srgbClr val="FF0000"/>
                </a:solidFill>
                <a:headEnd type="none"/>
                <a:tailEnd type="none"/>
              </a:ln>
              <a:effectLst>
                <a:glow rad="139700">
                  <a:schemeClr val="bg1">
                    <a:alpha val="40000"/>
                  </a:schemeClr>
                </a:glow>
              </a:effectLst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69" name="Straight Arrow Connector 268"/>
              <p:cNvCxnSpPr/>
              <p:nvPr/>
            </p:nvCxnSpPr>
            <p:spPr>
              <a:xfrm>
                <a:off x="2404601" y="4899677"/>
                <a:ext cx="0" cy="923653"/>
              </a:xfrm>
              <a:prstGeom prst="straightConnector1">
                <a:avLst/>
              </a:prstGeom>
              <a:ln w="57150" cmpd="sng">
                <a:solidFill>
                  <a:srgbClr val="FF0000"/>
                </a:solidFill>
                <a:headEnd type="triangle"/>
                <a:tailEnd type="none"/>
              </a:ln>
              <a:effectLst>
                <a:glow rad="139700">
                  <a:schemeClr val="bg1">
                    <a:alpha val="40000"/>
                  </a:schemeClr>
                </a:glow>
              </a:effectLst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74" name="Group 273"/>
          <p:cNvGrpSpPr/>
          <p:nvPr/>
        </p:nvGrpSpPr>
        <p:grpSpPr>
          <a:xfrm>
            <a:off x="3071682" y="4721424"/>
            <a:ext cx="1280160" cy="1280160"/>
            <a:chOff x="-2922014" y="3988618"/>
            <a:chExt cx="1861537" cy="1825120"/>
          </a:xfrm>
        </p:grpSpPr>
        <p:pic>
          <p:nvPicPr>
            <p:cNvPr id="275" name="Picture 274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2917018" y="3988754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76" name="Picture 275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2428813" y="3984131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77" name="Picture 276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1971205" y="3984131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78" name="Picture 277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1513597" y="3984131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79" name="Picture 278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2917019" y="4440053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80" name="Picture 279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2428814" y="4442720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81" name="Picture 280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1971206" y="4442720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82" name="Picture 281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1513598" y="4442719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83" name="Picture 282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2917526" y="4906652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84" name="Picture 283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2429321" y="4902029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85" name="Picture 284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1971713" y="4902029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86" name="Picture 285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1514105" y="4902029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87" name="Picture 286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2917527" y="5357951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88" name="Picture 287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2429322" y="5360618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89" name="Picture 288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1971714" y="5360618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90" name="Picture 289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-1514106" y="5360617"/>
              <a:ext cx="448633" cy="457607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</p:grpSp>
      <p:sp>
        <p:nvSpPr>
          <p:cNvPr id="291" name="Right Arrow 290"/>
          <p:cNvSpPr/>
          <p:nvPr/>
        </p:nvSpPr>
        <p:spPr>
          <a:xfrm>
            <a:off x="2700744" y="5231583"/>
            <a:ext cx="112018" cy="325774"/>
          </a:xfrm>
          <a:prstGeom prst="rightArrow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292" name="Straight Arrow Connector 291"/>
          <p:cNvCxnSpPr/>
          <p:nvPr/>
        </p:nvCxnSpPr>
        <p:spPr>
          <a:xfrm flipH="1">
            <a:off x="3216426" y="5809980"/>
            <a:ext cx="1024664" cy="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none"/>
          </a:ln>
          <a:effectLst>
            <a:glow rad="139700">
              <a:schemeClr val="bg1">
                <a:alpha val="40000"/>
              </a:schemeClr>
            </a:glo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3" name="Straight Arrow Connector 292"/>
          <p:cNvCxnSpPr/>
          <p:nvPr/>
        </p:nvCxnSpPr>
        <p:spPr>
          <a:xfrm>
            <a:off x="4241090" y="4904293"/>
            <a:ext cx="0" cy="923653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triangle"/>
            <a:tailEnd type="none"/>
          </a:ln>
          <a:effectLst>
            <a:glow rad="139700">
              <a:schemeClr val="bg1">
                <a:alpha val="40000"/>
              </a:schemeClr>
            </a:glo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294" name="Group 293"/>
          <p:cNvGrpSpPr/>
          <p:nvPr/>
        </p:nvGrpSpPr>
        <p:grpSpPr>
          <a:xfrm>
            <a:off x="5051075" y="4715057"/>
            <a:ext cx="1276013" cy="1272692"/>
            <a:chOff x="7129553" y="2698591"/>
            <a:chExt cx="1276013" cy="1281836"/>
          </a:xfrm>
        </p:grpSpPr>
        <p:pic>
          <p:nvPicPr>
            <p:cNvPr id="295" name="Picture 294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130878" y="2910242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96" name="Picture 295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343482" y="2908106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97" name="Picture 296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550412" y="2908106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98" name="Picture 297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769437" y="2908106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299" name="Picture 298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130877" y="3118710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00" name="Picture 299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343482" y="3119942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01" name="Picture 300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550411" y="3119942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02" name="Picture 301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769436" y="3119942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03" name="Picture 302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130648" y="3334245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04" name="Picture 303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343252" y="3332110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05" name="Picture 304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550182" y="3332110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06" name="Picture 305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769207" y="3332110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07" name="Picture 306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130648" y="3542714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08" name="Picture 307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343252" y="3543946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09" name="Picture 308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550182" y="3543946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10" name="Picture 309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769206" y="3543945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11" name="Picture 310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129400" y="2700880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12" name="Picture 311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342004" y="2698745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13" name="Picture 312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548934" y="2698745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14" name="Picture 313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767958" y="2698745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15" name="Picture 314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977251" y="2910043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16" name="Picture 315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977250" y="3121878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977021" y="3334047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18" name="Picture 317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977020" y="3545882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19" name="Picture 318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975772" y="2700681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20" name="Picture 319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8198482" y="2912461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21" name="Picture 320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8198481" y="3124296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22" name="Picture 321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8198252" y="3336465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23" name="Picture 322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8198251" y="3548300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24" name="Picture 323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8197003" y="2703099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25" name="Picture 324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129399" y="3767758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26" name="Picture 325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342003" y="3768990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27" name="Picture 326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548933" y="3768990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28" name="Picture 327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767957" y="3768989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29" name="Picture 328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7975771" y="3770926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  <p:pic>
          <p:nvPicPr>
            <p:cNvPr id="330" name="Picture 329"/>
            <p:cNvPicPr>
              <a:picLocks noChangeAspect="1"/>
            </p:cNvPicPr>
            <p:nvPr/>
          </p:nvPicPr>
          <p:blipFill>
            <a:blip r:embed="rId5" cstate="print">
              <a:alphaModFix amt="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8197002" y="3773344"/>
              <a:ext cx="207237" cy="206930"/>
            </a:xfrm>
            <a:prstGeom prst="rect">
              <a:avLst/>
            </a:prstGeom>
            <a:ln w="19050" cmpd="sng">
              <a:solidFill>
                <a:schemeClr val="tx1"/>
              </a:solidFill>
            </a:ln>
          </p:spPr>
        </p:pic>
      </p:grpSp>
      <p:sp>
        <p:nvSpPr>
          <p:cNvPr id="331" name="Right Arrow 330"/>
          <p:cNvSpPr/>
          <p:nvPr/>
        </p:nvSpPr>
        <p:spPr>
          <a:xfrm>
            <a:off x="4679524" y="5232778"/>
            <a:ext cx="112018" cy="325774"/>
          </a:xfrm>
          <a:prstGeom prst="rightArrow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332" name="Straight Arrow Connector 331"/>
          <p:cNvCxnSpPr/>
          <p:nvPr/>
        </p:nvCxnSpPr>
        <p:spPr>
          <a:xfrm flipH="1">
            <a:off x="5193895" y="5845030"/>
            <a:ext cx="1024664" cy="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none"/>
          </a:ln>
          <a:effectLst>
            <a:glow rad="139700">
              <a:schemeClr val="bg1">
                <a:alpha val="40000"/>
              </a:schemeClr>
            </a:glo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33" name="Straight Arrow Connector 332"/>
          <p:cNvCxnSpPr/>
          <p:nvPr/>
        </p:nvCxnSpPr>
        <p:spPr>
          <a:xfrm>
            <a:off x="6218559" y="4939343"/>
            <a:ext cx="0" cy="923653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triangle"/>
            <a:tailEnd type="none"/>
          </a:ln>
          <a:effectLst>
            <a:glow rad="139700">
              <a:schemeClr val="bg1">
                <a:alpha val="40000"/>
              </a:schemeClr>
            </a:glow>
          </a:effectLst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4" name="Right Arrow 333"/>
          <p:cNvSpPr/>
          <p:nvPr/>
        </p:nvSpPr>
        <p:spPr>
          <a:xfrm>
            <a:off x="6525257" y="5217300"/>
            <a:ext cx="112018" cy="325774"/>
          </a:xfrm>
          <a:prstGeom prst="rightArrow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335" name="Group 334"/>
          <p:cNvGrpSpPr/>
          <p:nvPr/>
        </p:nvGrpSpPr>
        <p:grpSpPr>
          <a:xfrm>
            <a:off x="7202536" y="4931378"/>
            <a:ext cx="1024664" cy="923653"/>
            <a:chOff x="7801788" y="4739164"/>
            <a:chExt cx="1024664" cy="923653"/>
          </a:xfrm>
          <a:effectLst>
            <a:glow>
              <a:schemeClr val="bg1">
                <a:alpha val="68000"/>
              </a:schemeClr>
            </a:glow>
          </a:effectLst>
        </p:grpSpPr>
        <p:cxnSp>
          <p:nvCxnSpPr>
            <p:cNvPr id="336" name="Straight Arrow Connector 335"/>
            <p:cNvCxnSpPr/>
            <p:nvPr/>
          </p:nvCxnSpPr>
          <p:spPr>
            <a:xfrm flipH="1">
              <a:off x="7801788" y="5644851"/>
              <a:ext cx="1024664" cy="0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headEnd type="none"/>
              <a:tailEnd type="none"/>
            </a:ln>
            <a:effectLst>
              <a:glow rad="139700">
                <a:schemeClr val="bg1">
                  <a:alpha val="40000"/>
                </a:schemeClr>
              </a:glow>
            </a:effectLst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7" name="Straight Arrow Connector 336"/>
            <p:cNvCxnSpPr/>
            <p:nvPr/>
          </p:nvCxnSpPr>
          <p:spPr>
            <a:xfrm>
              <a:off x="8826452" y="4739164"/>
              <a:ext cx="0" cy="923653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headEnd type="triangle"/>
              <a:tailEnd type="none"/>
            </a:ln>
            <a:effectLst>
              <a:glow rad="139700">
                <a:schemeClr val="bg1">
                  <a:alpha val="40000"/>
                </a:schemeClr>
              </a:glow>
            </a:effectLst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338" name="Straight Arrow Connector 337"/>
          <p:cNvCxnSpPr/>
          <p:nvPr/>
        </p:nvCxnSpPr>
        <p:spPr>
          <a:xfrm>
            <a:off x="6962971" y="4699570"/>
            <a:ext cx="0" cy="1235872"/>
          </a:xfrm>
          <a:prstGeom prst="straightConnector1">
            <a:avLst/>
          </a:prstGeom>
          <a:ln w="28575" cmpd="sng">
            <a:solidFill>
              <a:srgbClr val="0000FF"/>
            </a:solidFill>
            <a:headEnd type="arrow"/>
            <a:tailEnd type="arrow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9" name="TextBox 338"/>
          <p:cNvSpPr txBox="1"/>
          <p:nvPr/>
        </p:nvSpPr>
        <p:spPr>
          <a:xfrm rot="16200000">
            <a:off x="6239654" y="5156393"/>
            <a:ext cx="1116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~20mm</a:t>
            </a:r>
          </a:p>
        </p:txBody>
      </p:sp>
      <p:cxnSp>
        <p:nvCxnSpPr>
          <p:cNvPr id="340" name="Straight Arrow Connector 339"/>
          <p:cNvCxnSpPr/>
          <p:nvPr/>
        </p:nvCxnSpPr>
        <p:spPr>
          <a:xfrm flipH="1">
            <a:off x="7044995" y="6073317"/>
            <a:ext cx="1364713" cy="1"/>
          </a:xfrm>
          <a:prstGeom prst="straightConnector1">
            <a:avLst/>
          </a:prstGeom>
          <a:ln w="28575" cmpd="sng">
            <a:solidFill>
              <a:srgbClr val="0000FF"/>
            </a:solidFill>
            <a:headEnd type="arrow"/>
            <a:tailEnd type="arrow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41" name="TextBox 340"/>
          <p:cNvSpPr txBox="1"/>
          <p:nvPr/>
        </p:nvSpPr>
        <p:spPr>
          <a:xfrm>
            <a:off x="7264941" y="6130767"/>
            <a:ext cx="1006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~20mm</a:t>
            </a:r>
          </a:p>
        </p:txBody>
      </p:sp>
      <p:sp>
        <p:nvSpPr>
          <p:cNvPr id="344" name="Rectangle 343"/>
          <p:cNvSpPr/>
          <p:nvPr/>
        </p:nvSpPr>
        <p:spPr>
          <a:xfrm>
            <a:off x="551280" y="1322647"/>
            <a:ext cx="7865356" cy="480487"/>
          </a:xfrm>
          <a:prstGeom prst="rect">
            <a:avLst/>
          </a:prstGeom>
          <a:solidFill>
            <a:srgbClr val="A814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defRPr/>
            </a:pPr>
            <a:r>
              <a:rPr lang="en-US" sz="2600" kern="0" dirty="0">
                <a:solidFill>
                  <a:prstClr val="white"/>
                </a:solidFill>
              </a:rPr>
              <a:t>Is wire fast enough to support 1-cycle network?</a:t>
            </a:r>
          </a:p>
        </p:txBody>
      </p:sp>
      <p:sp>
        <p:nvSpPr>
          <p:cNvPr id="345" name="Content Placeholder 2"/>
          <p:cNvSpPr>
            <a:spLocks noGrp="1"/>
          </p:cNvSpPr>
          <p:nvPr>
            <p:ph idx="1"/>
          </p:nvPr>
        </p:nvSpPr>
        <p:spPr>
          <a:xfrm>
            <a:off x="554487" y="2052324"/>
            <a:ext cx="7862149" cy="589001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Helvetica" charset="0"/>
                <a:ea typeface="Helvetica" charset="0"/>
                <a:cs typeface="Helvetica" charset="0"/>
              </a:rPr>
              <a:t>Wire traversal length within 1ns (1Ghz): </a:t>
            </a:r>
            <a:r>
              <a:rPr lang="en-US" sz="2600" b="1" dirty="0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10-16mm</a:t>
            </a:r>
            <a:endParaRPr lang="en-US" sz="26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47" name="Content Placeholder 2"/>
          <p:cNvSpPr txBox="1">
            <a:spLocks/>
          </p:cNvSpPr>
          <p:nvPr/>
        </p:nvSpPr>
        <p:spPr>
          <a:xfrm>
            <a:off x="548960" y="2503138"/>
            <a:ext cx="7447528" cy="589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Helvetica" charset="0"/>
                <a:ea typeface="Helvetica" charset="0"/>
                <a:cs typeface="Helvetica" charset="0"/>
              </a:rPr>
              <a:t>Wire delay over technology: </a:t>
            </a:r>
            <a:r>
              <a:rPr lang="en-US" sz="2600" b="1" dirty="0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constant</a:t>
            </a:r>
            <a:endParaRPr lang="en-US" sz="26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48" name="Content Placeholder 2"/>
          <p:cNvSpPr txBox="1">
            <a:spLocks/>
          </p:cNvSpPr>
          <p:nvPr/>
        </p:nvSpPr>
        <p:spPr>
          <a:xfrm>
            <a:off x="533400" y="2984328"/>
            <a:ext cx="7862149" cy="589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Helvetica" charset="0"/>
                <a:ea typeface="Helvetica" charset="0"/>
                <a:cs typeface="Helvetica" charset="0"/>
              </a:rPr>
              <a:t>Chip dimension: </a:t>
            </a:r>
            <a:r>
              <a:rPr lang="en-US" sz="2600" b="1" dirty="0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remain similar (~20mm)</a:t>
            </a:r>
            <a:endParaRPr lang="en-US" sz="26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49" name="Content Placeholder 2"/>
          <p:cNvSpPr txBox="1">
            <a:spLocks/>
          </p:cNvSpPr>
          <p:nvPr/>
        </p:nvSpPr>
        <p:spPr>
          <a:xfrm>
            <a:off x="519851" y="3480987"/>
            <a:ext cx="7862149" cy="589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Helvetica" charset="0"/>
                <a:ea typeface="Helvetica" charset="0"/>
                <a:cs typeface="Helvetica" charset="0"/>
              </a:rPr>
              <a:t>Clock frequency: </a:t>
            </a:r>
            <a:r>
              <a:rPr lang="en-US" sz="2600" b="1" dirty="0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remain similar (1~3GHz)</a:t>
            </a:r>
            <a:endParaRPr lang="en-US" sz="26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50" name="Smiley Face 349"/>
          <p:cNvSpPr/>
          <p:nvPr/>
        </p:nvSpPr>
        <p:spPr>
          <a:xfrm>
            <a:off x="6645013" y="2554576"/>
            <a:ext cx="337405" cy="333724"/>
          </a:xfrm>
          <a:prstGeom prst="smileyFace">
            <a:avLst>
              <a:gd name="adj" fmla="val -4653"/>
            </a:avLst>
          </a:prstGeom>
          <a:solidFill>
            <a:schemeClr val="accent1">
              <a:lumMod val="40000"/>
              <a:lumOff val="60000"/>
            </a:schemeClr>
          </a:solidFill>
          <a:ln w="3175" cmpd="sng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51" name="Smiley Face 350"/>
          <p:cNvSpPr/>
          <p:nvPr/>
        </p:nvSpPr>
        <p:spPr>
          <a:xfrm>
            <a:off x="8321630" y="2145131"/>
            <a:ext cx="337405" cy="333724"/>
          </a:xfrm>
          <a:prstGeom prst="smileyFace">
            <a:avLst/>
          </a:prstGeom>
          <a:solidFill>
            <a:srgbClr val="00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52" name="Smiley Face 351"/>
          <p:cNvSpPr/>
          <p:nvPr/>
        </p:nvSpPr>
        <p:spPr>
          <a:xfrm>
            <a:off x="7189150" y="3072707"/>
            <a:ext cx="337405" cy="333724"/>
          </a:xfrm>
          <a:prstGeom prst="smileyFace">
            <a:avLst/>
          </a:prstGeom>
          <a:solidFill>
            <a:srgbClr val="00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53" name="Smiley Face 352"/>
          <p:cNvSpPr/>
          <p:nvPr/>
        </p:nvSpPr>
        <p:spPr>
          <a:xfrm>
            <a:off x="7323950" y="3572803"/>
            <a:ext cx="337405" cy="333724"/>
          </a:xfrm>
          <a:prstGeom prst="smileyFace">
            <a:avLst/>
          </a:prstGeom>
          <a:solidFill>
            <a:srgbClr val="00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54" name="Content Placeholder 2"/>
          <p:cNvSpPr txBox="1">
            <a:spLocks/>
          </p:cNvSpPr>
          <p:nvPr/>
        </p:nvSpPr>
        <p:spPr>
          <a:xfrm>
            <a:off x="533400" y="3982999"/>
            <a:ext cx="7862149" cy="589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Helvetica" charset="0"/>
                <a:ea typeface="Helvetica" charset="0"/>
                <a:cs typeface="Helvetica" charset="0"/>
              </a:rPr>
              <a:t>Tile dimension: </a:t>
            </a:r>
            <a:r>
              <a:rPr lang="en-US" sz="2600" b="1" dirty="0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decrease over technology</a:t>
            </a:r>
            <a:endParaRPr lang="en-US" sz="26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55" name="Smiley Face 354"/>
          <p:cNvSpPr/>
          <p:nvPr/>
        </p:nvSpPr>
        <p:spPr>
          <a:xfrm>
            <a:off x="7447027" y="4082079"/>
            <a:ext cx="337405" cy="333724"/>
          </a:xfrm>
          <a:prstGeom prst="smileyFace">
            <a:avLst/>
          </a:prstGeom>
          <a:solidFill>
            <a:srgbClr val="00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42" name="Rectangle 341"/>
          <p:cNvSpPr/>
          <p:nvPr/>
        </p:nvSpPr>
        <p:spPr>
          <a:xfrm>
            <a:off x="0" y="2155982"/>
            <a:ext cx="9144000" cy="4321018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43" name="Rectangle 342"/>
          <p:cNvSpPr/>
          <p:nvPr/>
        </p:nvSpPr>
        <p:spPr>
          <a:xfrm>
            <a:off x="457201" y="3348349"/>
            <a:ext cx="7959435" cy="1091071"/>
          </a:xfrm>
          <a:prstGeom prst="rect">
            <a:avLst/>
          </a:prstGeom>
          <a:solidFill>
            <a:srgbClr val="FFFF00"/>
          </a:solidFill>
          <a:ln w="12700" cmpd="sng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defRPr/>
            </a:pPr>
            <a:r>
              <a:rPr lang="en-US" sz="2600" kern="0" dirty="0">
                <a:solidFill>
                  <a:prstClr val="black"/>
                </a:solidFill>
              </a:rPr>
              <a:t>On-chip wires are fast enough to transmit across the chip </a:t>
            </a:r>
            <a:r>
              <a:rPr lang="en-US" sz="2600" b="1" kern="0" dirty="0">
                <a:solidFill>
                  <a:prstClr val="black"/>
                </a:solidFill>
              </a:rPr>
              <a:t>within 1-2 cycles</a:t>
            </a:r>
            <a:r>
              <a:rPr lang="en-US" sz="2600" kern="0" dirty="0">
                <a:solidFill>
                  <a:prstClr val="black"/>
                </a:solidFill>
              </a:rPr>
              <a:t> at 1GHz even if the technology scales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7806450" y="1261611"/>
            <a:ext cx="1018214" cy="566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619846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6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0" animBg="1"/>
      <p:bldP spid="331" grpId="0" animBg="1"/>
      <p:bldP spid="334" grpId="0" animBg="1"/>
      <p:bldP spid="339" grpId="0"/>
      <p:bldP spid="341" grpId="0"/>
      <p:bldP spid="344" grpId="0" animBg="1"/>
      <p:bldP spid="345" grpId="0" build="p"/>
      <p:bldP spid="347" grpId="0"/>
      <p:bldP spid="348" grpId="0"/>
      <p:bldP spid="349" grpId="0"/>
      <p:bldP spid="350" grpId="0" animBg="1"/>
      <p:bldP spid="351" grpId="0" animBg="1"/>
      <p:bldP spid="352" grpId="0" animBg="1"/>
      <p:bldP spid="353" grpId="0" animBg="1"/>
      <p:bldP spid="354" grpId="0"/>
      <p:bldP spid="355" grpId="0" animBg="1"/>
      <p:bldP spid="342" grpId="0" animBg="1"/>
      <p:bldP spid="343" grpId="0" animBg="1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Features of SMART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57199" y="1371600"/>
            <a:ext cx="8229601" cy="4648200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Low latency network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Dynamic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 bypass of intermediate routers </a:t>
            </a: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between any two routers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Limit: </a:t>
            </a:r>
            <a:r>
              <a:rPr lang="en-US" sz="2200" b="1" dirty="0" err="1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HPCmax</a:t>
            </a:r>
            <a:r>
              <a:rPr lang="en-US" sz="2200" dirty="0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(hops per cycle max), </a:t>
            </a:r>
            <a:r>
              <a:rPr lang="en-US" sz="2200" i="1" kern="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maximum number of “hops” that the underlying wire allows the flit to traverse within a clock cycle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endParaRPr lang="en-US" sz="2200" i="1" kern="0" dirty="0">
              <a:solidFill>
                <a:srgbClr val="00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</a:pPr>
            <a:r>
              <a:rPr lang="en-US" sz="2600" b="1" kern="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Separate control path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kern="0" dirty="0" err="1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HPCmax</a:t>
            </a:r>
            <a:r>
              <a:rPr lang="en-US" sz="2200" kern="0" dirty="0">
                <a:solidFill>
                  <a:srgbClr val="000000"/>
                </a:solidFill>
                <a:latin typeface="Helvetica" charset="0"/>
                <a:ea typeface="Helvetica" charset="0"/>
                <a:cs typeface="Helvetica" charset="0"/>
              </a:rPr>
              <a:t> bits from every router along each direction</a:t>
            </a:r>
            <a:endParaRPr lang="en-US" sz="2200" dirty="0"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Arbitration of multiple bypass requests on the same link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No ACK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 required</a:t>
            </a:r>
          </a:p>
        </p:txBody>
      </p:sp>
    </p:spTree>
    <p:extLst>
      <p:ext uri="{BB962C8B-B14F-4D97-AF65-F5344CB8AC3E}">
        <p14:creationId xmlns:p14="http://schemas.microsoft.com/office/powerpoint/2010/main" val="729139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uiExpand="1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Outline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8201" cy="4593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Motivation: Scalable, Flexible, and Low-cost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Background: SMART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err="1">
                <a:latin typeface="Helvetica" charset="0"/>
                <a:ea typeface="Helvetica" charset="0"/>
                <a:cs typeface="Helvetica" charset="0"/>
              </a:rPr>
              <a:t>OpenSMART</a:t>
            </a:r>
            <a:endParaRPr lang="en-US" sz="2600" b="1" dirty="0"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Design Flow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Building Blocks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Walk-through Examples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Case Studies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Mesh vs. SMART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High-radix vs. Low-radix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023709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r>
              <a:rPr lang="en-US" altLang="ko-KR" sz="3600" b="1" dirty="0">
                <a:latin typeface="Helvetica" panose="020B0500000000000000" pitchFamily="34" charset="0"/>
              </a:rPr>
              <a:t> Design Flow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1405733"/>
            <a:ext cx="7467600" cy="477043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" y="1634333"/>
            <a:ext cx="1929485" cy="35179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3100" y="1786733"/>
            <a:ext cx="2895600" cy="141067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1300" y="2853533"/>
            <a:ext cx="2108857" cy="209083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4923" y="1786733"/>
            <a:ext cx="2245423" cy="272512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1003" y="2202360"/>
            <a:ext cx="1885492" cy="168383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48300" y="3637541"/>
            <a:ext cx="2576940" cy="1748638"/>
          </a:xfrm>
          <a:prstGeom prst="rect">
            <a:avLst/>
          </a:prstGeom>
        </p:spPr>
      </p:pic>
      <p:grpSp>
        <p:nvGrpSpPr>
          <p:cNvPr id="31" name="Group 30"/>
          <p:cNvGrpSpPr/>
          <p:nvPr/>
        </p:nvGrpSpPr>
        <p:grpSpPr>
          <a:xfrm>
            <a:off x="1810657" y="4270988"/>
            <a:ext cx="3785746" cy="1434823"/>
            <a:chOff x="1810657" y="4270988"/>
            <a:chExt cx="3785746" cy="1434823"/>
          </a:xfrm>
        </p:grpSpPr>
        <p:grpSp>
          <p:nvGrpSpPr>
            <p:cNvPr id="29" name="Group 28"/>
            <p:cNvGrpSpPr/>
            <p:nvPr/>
          </p:nvGrpSpPr>
          <p:grpSpPr>
            <a:xfrm>
              <a:off x="2788557" y="4944365"/>
              <a:ext cx="2807846" cy="761446"/>
              <a:chOff x="2521857" y="5138832"/>
              <a:chExt cx="2807846" cy="761446"/>
            </a:xfrm>
          </p:grpSpPr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21857" y="5138832"/>
                <a:ext cx="1996473" cy="761446"/>
              </a:xfrm>
              <a:prstGeom prst="rect">
                <a:avLst/>
              </a:prstGeom>
            </p:spPr>
          </p:pic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 rot="19800000">
                <a:off x="4345855" y="5242782"/>
                <a:ext cx="983848" cy="304800"/>
              </a:xfrm>
              <a:prstGeom prst="rect">
                <a:avLst/>
              </a:prstGeom>
            </p:spPr>
          </p:pic>
        </p:grp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810657" y="4270988"/>
              <a:ext cx="977900" cy="1054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0792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7515" y="1524000"/>
            <a:ext cx="8029285" cy="4531519"/>
          </a:xfrm>
          <a:prstGeom prst="rect">
            <a:avLst/>
          </a:prstGeom>
        </p:spPr>
      </p:pic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r>
              <a:rPr lang="en-US" altLang="ko-KR" sz="3600" b="1" dirty="0">
                <a:latin typeface="Helvetica" panose="020B0500000000000000" pitchFamily="34" charset="0"/>
              </a:rPr>
              <a:t> </a:t>
            </a:r>
            <a:r>
              <a:rPr lang="en-US" altLang="ko-KR" sz="3600" b="1" dirty="0" err="1">
                <a:latin typeface="Helvetica" panose="020B0500000000000000" pitchFamily="34" charset="0"/>
              </a:rPr>
              <a:t>NoC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514" y="1523999"/>
            <a:ext cx="7114886" cy="453151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696200" y="3810000"/>
            <a:ext cx="13716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393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Outline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8201" cy="4593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Motivation: Scalable, Flexible, and Low-cost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Background: SMART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err="1">
                <a:latin typeface="Helvetica" charset="0"/>
                <a:ea typeface="Helvetica" charset="0"/>
                <a:cs typeface="Helvetica" charset="0"/>
              </a:rPr>
              <a:t>OpenSMART</a:t>
            </a:r>
            <a:endParaRPr lang="en-US" sz="2600" b="1" dirty="0"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Design Flow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Building Blocks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Walk-through Examples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Case Studies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Mesh vs. SMART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High-radix vs. Low-radix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61515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16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457200" y="1308100"/>
            <a:ext cx="8020882" cy="1130300"/>
            <a:chOff x="457200" y="1308100"/>
            <a:chExt cx="8020882" cy="11303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200" y="1308100"/>
              <a:ext cx="1193800" cy="11303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362200" y="1512980"/>
              <a:ext cx="61158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latin typeface="Helvetica" charset="0"/>
                  <a:ea typeface="Helvetica" charset="0"/>
                  <a:cs typeface="Helvetica" charset="0"/>
                </a:rPr>
                <a:t>input buffer 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+ input VC arbitration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38150" y="2438400"/>
            <a:ext cx="8039932" cy="1244600"/>
            <a:chOff x="438150" y="2438400"/>
            <a:chExt cx="8039932" cy="124460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8150" y="2438400"/>
              <a:ext cx="1231900" cy="12446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2362200" y="2509669"/>
              <a:ext cx="611588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output VC selection + output port arbitration</a:t>
              </a:r>
            </a:p>
            <a:p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+ credit management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40635" y="3573532"/>
            <a:ext cx="8193741" cy="1404868"/>
            <a:chOff x="440635" y="3573532"/>
            <a:chExt cx="8193741" cy="140486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0635" y="3573532"/>
              <a:ext cx="1654119" cy="1404868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2362199" y="3843252"/>
              <a:ext cx="62721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switching (via crossbar) + routing calculation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38150" y="4982888"/>
            <a:ext cx="8497132" cy="1448873"/>
            <a:chOff x="438150" y="4982888"/>
            <a:chExt cx="8497132" cy="1448873"/>
          </a:xfrm>
        </p:grpSpPr>
        <p:sp>
          <p:nvSpPr>
            <p:cNvPr id="17" name="TextBox 16"/>
            <p:cNvSpPr txBox="1"/>
            <p:nvPr/>
          </p:nvSpPr>
          <p:spPr>
            <a:xfrm>
              <a:off x="2362198" y="5310089"/>
              <a:ext cx="65730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SSR communication &amp; arbitration + bypass flag</a:t>
              </a: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8150" y="4982888"/>
              <a:ext cx="1120613" cy="1448873"/>
            </a:xfrm>
            <a:prstGeom prst="rect">
              <a:avLst/>
            </a:prstGeom>
          </p:spPr>
        </p:pic>
      </p:grpSp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r>
              <a:rPr lang="en-US" altLang="ko-KR" sz="3600" b="1" dirty="0">
                <a:latin typeface="Helvetica" panose="020B0500000000000000" pitchFamily="34" charset="0"/>
              </a:rPr>
              <a:t> Building Blocks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264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800" y="1840931"/>
            <a:ext cx="5689600" cy="285690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r>
              <a:rPr lang="en-US" altLang="ko-KR" sz="3600" b="1" dirty="0">
                <a:latin typeface="Helvetica" panose="020B0500000000000000" pitchFamily="34" charset="0"/>
              </a:rPr>
              <a:t> Router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550" y="2407227"/>
            <a:ext cx="1384300" cy="1219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4550" y="2686916"/>
            <a:ext cx="2965450" cy="1333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549" y="2031711"/>
            <a:ext cx="2946400" cy="1676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6601" y="2057400"/>
            <a:ext cx="1816100" cy="9779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5975351" y="2371436"/>
            <a:ext cx="1200217" cy="2218310"/>
            <a:chOff x="5873751" y="2371436"/>
            <a:chExt cx="1200217" cy="221831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73751" y="2371436"/>
              <a:ext cx="1193800" cy="18796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92868" y="4208746"/>
              <a:ext cx="1181100" cy="381000"/>
            </a:xfrm>
            <a:prstGeom prst="rect">
              <a:avLst/>
            </a:prstGeom>
          </p:spPr>
        </p:pic>
      </p:grpSp>
      <p:sp>
        <p:nvSpPr>
          <p:cNvPr id="3" name="Rectangle 2"/>
          <p:cNvSpPr/>
          <p:nvPr/>
        </p:nvSpPr>
        <p:spPr>
          <a:xfrm>
            <a:off x="2057400" y="2371436"/>
            <a:ext cx="1447800" cy="125499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491549" y="1371599"/>
            <a:ext cx="8347651" cy="4906963"/>
          </a:xfrm>
          <a:prstGeom prst="roundRect">
            <a:avLst/>
          </a:prstGeom>
          <a:solidFill>
            <a:srgbClr val="A6A6A6">
              <a:alpha val="4078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38505" y="1371599"/>
            <a:ext cx="6266989" cy="4937124"/>
          </a:xfrm>
          <a:prstGeom prst="rect">
            <a:avLst/>
          </a:prstGeom>
        </p:spPr>
      </p:pic>
      <p:grpSp>
        <p:nvGrpSpPr>
          <p:cNvPr id="28" name="Group 27"/>
          <p:cNvGrpSpPr/>
          <p:nvPr/>
        </p:nvGrpSpPr>
        <p:grpSpPr>
          <a:xfrm>
            <a:off x="3610323" y="3461158"/>
            <a:ext cx="3011238" cy="3022341"/>
            <a:chOff x="2897803" y="2782636"/>
            <a:chExt cx="3011238" cy="3829447"/>
          </a:xfrm>
        </p:grpSpPr>
        <p:sp>
          <p:nvSpPr>
            <p:cNvPr id="29" name="Oval 28"/>
            <p:cNvSpPr/>
            <p:nvPr/>
          </p:nvSpPr>
          <p:spPr>
            <a:xfrm>
              <a:off x="3870960" y="2782636"/>
              <a:ext cx="1150620" cy="3122863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897803" y="6144122"/>
              <a:ext cx="3011238" cy="467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Number </a:t>
              </a:r>
              <a:r>
                <a:rPr lang="en-US" b="1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of VCs/VC </a:t>
              </a:r>
              <a:r>
                <a:rPr lang="en-US" b="1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Depth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948210" y="3985614"/>
            <a:ext cx="1056700" cy="1596152"/>
            <a:chOff x="1315442" y="3345180"/>
            <a:chExt cx="1056700" cy="1596152"/>
          </a:xfrm>
        </p:grpSpPr>
        <p:sp>
          <p:nvSpPr>
            <p:cNvPr id="32" name="Oval 31"/>
            <p:cNvSpPr/>
            <p:nvPr/>
          </p:nvSpPr>
          <p:spPr>
            <a:xfrm>
              <a:off x="1726487" y="3345180"/>
              <a:ext cx="460453" cy="122682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315442" y="4572000"/>
              <a:ext cx="1056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Flit Size</a:t>
              </a:r>
              <a:endParaRPr lang="en-US" b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594747" y="1677435"/>
            <a:ext cx="1150620" cy="1750081"/>
            <a:chOff x="5614409" y="2911611"/>
            <a:chExt cx="1150620" cy="1750081"/>
          </a:xfrm>
        </p:grpSpPr>
        <p:sp>
          <p:nvSpPr>
            <p:cNvPr id="35" name="Oval 34"/>
            <p:cNvSpPr/>
            <p:nvPr/>
          </p:nvSpPr>
          <p:spPr>
            <a:xfrm>
              <a:off x="5614409" y="3201749"/>
              <a:ext cx="1150620" cy="1459943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719077" y="2911611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Arbiter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1377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800" y="1840931"/>
            <a:ext cx="5689600" cy="285690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r>
              <a:rPr lang="en-US" altLang="ko-KR" sz="3600" b="1" dirty="0">
                <a:latin typeface="Helvetica" panose="020B0500000000000000" pitchFamily="34" charset="0"/>
              </a:rPr>
              <a:t> Router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550" y="2407227"/>
            <a:ext cx="1384300" cy="1219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4550" y="2686916"/>
            <a:ext cx="2965450" cy="1333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549" y="2031711"/>
            <a:ext cx="2946400" cy="1676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6601" y="2057400"/>
            <a:ext cx="1816100" cy="9779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5975351" y="2371436"/>
            <a:ext cx="1200217" cy="2218310"/>
            <a:chOff x="5873751" y="2371436"/>
            <a:chExt cx="1200217" cy="221831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73751" y="2371436"/>
              <a:ext cx="1193800" cy="18796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92868" y="4208746"/>
              <a:ext cx="1181100" cy="381000"/>
            </a:xfrm>
            <a:prstGeom prst="rect">
              <a:avLst/>
            </a:prstGeom>
          </p:spPr>
        </p:pic>
      </p:grpSp>
      <p:sp>
        <p:nvSpPr>
          <p:cNvPr id="3" name="Rectangle 2"/>
          <p:cNvSpPr/>
          <p:nvPr/>
        </p:nvSpPr>
        <p:spPr>
          <a:xfrm>
            <a:off x="4019550" y="2371436"/>
            <a:ext cx="1447800" cy="125499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491549" y="1371599"/>
            <a:ext cx="8347651" cy="4906963"/>
          </a:xfrm>
          <a:prstGeom prst="roundRect">
            <a:avLst/>
          </a:prstGeom>
          <a:solidFill>
            <a:srgbClr val="A6A6A6">
              <a:alpha val="4078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1202437" y="1326508"/>
            <a:ext cx="6815326" cy="5051273"/>
            <a:chOff x="-6493355" y="1326508"/>
            <a:chExt cx="6815326" cy="5051273"/>
          </a:xfrm>
        </p:grpSpPr>
        <p:sp>
          <p:nvSpPr>
            <p:cNvPr id="42" name="Rectangle 41"/>
            <p:cNvSpPr/>
            <p:nvPr/>
          </p:nvSpPr>
          <p:spPr>
            <a:xfrm>
              <a:off x="-6367284" y="1326508"/>
              <a:ext cx="6636584" cy="50512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-6493355" y="1371599"/>
              <a:ext cx="6815326" cy="4824625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4456696" y="2190156"/>
            <a:ext cx="1314450" cy="1436271"/>
            <a:chOff x="5614408" y="3078480"/>
            <a:chExt cx="2039695" cy="1436271"/>
          </a:xfrm>
        </p:grpSpPr>
        <p:sp>
          <p:nvSpPr>
            <p:cNvPr id="38" name="Oval 37"/>
            <p:cNvSpPr/>
            <p:nvPr/>
          </p:nvSpPr>
          <p:spPr>
            <a:xfrm>
              <a:off x="5614408" y="3078480"/>
              <a:ext cx="2039695" cy="114057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903387" y="4145419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Arbiter</a:t>
              </a:r>
            </a:p>
          </p:txBody>
        </p:sp>
      </p:grpSp>
      <p:sp>
        <p:nvSpPr>
          <p:cNvPr id="4" name="Rectangle 3"/>
          <p:cNvSpPr/>
          <p:nvPr/>
        </p:nvSpPr>
        <p:spPr>
          <a:xfrm>
            <a:off x="3527977" y="3603249"/>
            <a:ext cx="2948094" cy="149377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817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5" grpId="0" animBg="1"/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800" y="1840931"/>
            <a:ext cx="5689600" cy="285690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r>
              <a:rPr lang="en-US" altLang="ko-KR" sz="3600" b="1" dirty="0">
                <a:latin typeface="Helvetica" panose="020B0500000000000000" pitchFamily="34" charset="0"/>
              </a:rPr>
              <a:t> Router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550" y="2407227"/>
            <a:ext cx="1384300" cy="1219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4550" y="2686916"/>
            <a:ext cx="2965450" cy="1333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549" y="2031711"/>
            <a:ext cx="2946400" cy="1676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6601" y="2057400"/>
            <a:ext cx="1816100" cy="9779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5975351" y="2371436"/>
            <a:ext cx="1200217" cy="2218310"/>
            <a:chOff x="5873751" y="2371436"/>
            <a:chExt cx="1200217" cy="221831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73751" y="2371436"/>
              <a:ext cx="1193800" cy="18796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92868" y="4208746"/>
              <a:ext cx="1181100" cy="381000"/>
            </a:xfrm>
            <a:prstGeom prst="rect">
              <a:avLst/>
            </a:prstGeom>
          </p:spPr>
        </p:pic>
      </p:grpSp>
      <p:sp>
        <p:nvSpPr>
          <p:cNvPr id="3" name="Rectangle 2"/>
          <p:cNvSpPr/>
          <p:nvPr/>
        </p:nvSpPr>
        <p:spPr>
          <a:xfrm>
            <a:off x="5943600" y="2371436"/>
            <a:ext cx="1295400" cy="221326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491549" y="1371599"/>
            <a:ext cx="8347651" cy="4906963"/>
          </a:xfrm>
          <a:prstGeom prst="roundRect">
            <a:avLst/>
          </a:prstGeom>
          <a:solidFill>
            <a:srgbClr val="A6A6A6">
              <a:alpha val="4078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915700" y="2240828"/>
            <a:ext cx="7696200" cy="3568253"/>
            <a:chOff x="914544" y="2240828"/>
            <a:chExt cx="7696200" cy="3568253"/>
          </a:xfrm>
        </p:grpSpPr>
        <p:sp>
          <p:nvSpPr>
            <p:cNvPr id="23" name="Rectangle 22"/>
            <p:cNvSpPr/>
            <p:nvPr/>
          </p:nvSpPr>
          <p:spPr>
            <a:xfrm>
              <a:off x="914544" y="2240828"/>
              <a:ext cx="7467456" cy="35682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14544" y="2407227"/>
              <a:ext cx="7696200" cy="3162300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5395086" y="3245232"/>
            <a:ext cx="2268065" cy="1298413"/>
            <a:chOff x="6065681" y="3078480"/>
            <a:chExt cx="2268065" cy="1298413"/>
          </a:xfrm>
        </p:grpSpPr>
        <p:sp>
          <p:nvSpPr>
            <p:cNvPr id="24" name="Oval 23"/>
            <p:cNvSpPr/>
            <p:nvPr/>
          </p:nvSpPr>
          <p:spPr>
            <a:xfrm>
              <a:off x="6065681" y="3078480"/>
              <a:ext cx="964423" cy="114057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059038" y="3730562"/>
              <a:ext cx="127470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Routing</a:t>
              </a:r>
            </a:p>
            <a:p>
              <a:pPr algn="ctr"/>
              <a:r>
                <a:rPr lang="en-US" b="1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Algorithm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0795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552" y="1460185"/>
            <a:ext cx="7423495" cy="415014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Hardware Development Cost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78451" y="5538010"/>
            <a:ext cx="4193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Helvetica" charset="0"/>
                <a:ea typeface="Helvetica" charset="0"/>
                <a:cs typeface="Helvetica" charset="0"/>
              </a:rPr>
              <a:t>source: Todd Austin, Micro-49 keynote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8153400" y="3886200"/>
            <a:ext cx="0" cy="1376026"/>
          </a:xfrm>
          <a:prstGeom prst="straightConnector1">
            <a:avLst/>
          </a:prstGeom>
          <a:ln w="34925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261511" y="5843797"/>
            <a:ext cx="8458201" cy="540533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Low cost challenge</a:t>
            </a:r>
          </a:p>
        </p:txBody>
      </p:sp>
    </p:spTree>
    <p:extLst>
      <p:ext uri="{BB962C8B-B14F-4D97-AF65-F5344CB8AC3E}">
        <p14:creationId xmlns:p14="http://schemas.microsoft.com/office/powerpoint/2010/main" val="1216447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64" y="1925586"/>
            <a:ext cx="9144000" cy="31927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7794" y="2118421"/>
            <a:ext cx="9144000" cy="295487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r>
              <a:rPr lang="en-US" altLang="ko-KR" sz="3600" b="1" dirty="0">
                <a:latin typeface="Helvetica" panose="020B0500000000000000" pitchFamily="34" charset="0"/>
              </a:rPr>
              <a:t> Router (SMART)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172200" y="1958303"/>
            <a:ext cx="1511405" cy="312736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62639" y="1360460"/>
            <a:ext cx="8991600" cy="4906963"/>
          </a:xfrm>
          <a:prstGeom prst="roundRect">
            <a:avLst/>
          </a:prstGeom>
          <a:solidFill>
            <a:srgbClr val="A6A6A6">
              <a:alpha val="4078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1503492" y="1326338"/>
            <a:ext cx="6213216" cy="4967288"/>
            <a:chOff x="9202764" y="-837383"/>
            <a:chExt cx="6213216" cy="4967288"/>
          </a:xfrm>
        </p:grpSpPr>
        <p:sp>
          <p:nvSpPr>
            <p:cNvPr id="17" name="Rectangle 16"/>
            <p:cNvSpPr/>
            <p:nvPr/>
          </p:nvSpPr>
          <p:spPr>
            <a:xfrm>
              <a:off x="9264610" y="-837383"/>
              <a:ext cx="5964967" cy="49672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2764" y="-488681"/>
              <a:ext cx="6213216" cy="4409379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3091213" y="3976978"/>
            <a:ext cx="2133918" cy="1441957"/>
            <a:chOff x="3992986" y="2884305"/>
            <a:chExt cx="2691021" cy="1854139"/>
          </a:xfrm>
        </p:grpSpPr>
        <p:sp>
          <p:nvSpPr>
            <p:cNvPr id="20" name="Oval 19"/>
            <p:cNvSpPr/>
            <p:nvPr/>
          </p:nvSpPr>
          <p:spPr>
            <a:xfrm>
              <a:off x="4321898" y="2884305"/>
              <a:ext cx="2114057" cy="1059054"/>
            </a:xfrm>
            <a:prstGeom prst="ellipse">
              <a:avLst/>
            </a:prstGeom>
            <a:noFill/>
            <a:ln w="3810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432FF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992986" y="4263539"/>
              <a:ext cx="2691021" cy="4749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432FF"/>
                  </a:solidFill>
                  <a:latin typeface="Helvetica" charset="0"/>
                  <a:ea typeface="Helvetica" charset="0"/>
                  <a:cs typeface="Helvetica" charset="0"/>
                </a:rPr>
                <a:t>SSR Prioritization</a:t>
              </a:r>
              <a:endParaRPr lang="en-US" sz="1400" b="1" dirty="0">
                <a:solidFill>
                  <a:srgbClr val="0432FF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826809" y="2037927"/>
            <a:ext cx="1022530" cy="1939052"/>
            <a:chOff x="5544978" y="3002280"/>
            <a:chExt cx="1289481" cy="1939052"/>
          </a:xfrm>
        </p:grpSpPr>
        <p:sp>
          <p:nvSpPr>
            <p:cNvPr id="24" name="Oval 23"/>
            <p:cNvSpPr/>
            <p:nvPr/>
          </p:nvSpPr>
          <p:spPr>
            <a:xfrm>
              <a:off x="5614409" y="3002280"/>
              <a:ext cx="1150620" cy="156972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544978" y="4572000"/>
              <a:ext cx="1289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HPC</a:t>
              </a:r>
              <a:r>
                <a:rPr lang="en-US" sz="1400" b="1" dirty="0" err="1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max</a:t>
              </a:r>
              <a:endParaRPr lang="en-US" sz="1400" b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19557" y="4589204"/>
            <a:ext cx="8020993" cy="1283042"/>
            <a:chOff x="10534556" y="3212758"/>
            <a:chExt cx="5772244" cy="923331"/>
          </a:xfrm>
        </p:grpSpPr>
        <p:sp>
          <p:nvSpPr>
            <p:cNvPr id="4" name="Rounded Rectangle 3"/>
            <p:cNvSpPr/>
            <p:nvPr/>
          </p:nvSpPr>
          <p:spPr>
            <a:xfrm>
              <a:off x="10534556" y="3212758"/>
              <a:ext cx="5772244" cy="92333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0729227" y="3212759"/>
              <a:ext cx="5502847" cy="8638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Helvetica" charset="0"/>
                  <a:ea typeface="Helvetica" charset="0"/>
                  <a:cs typeface="Helvetica" charset="0"/>
                </a:rPr>
                <a:t>Prioritization by distance</a:t>
              </a:r>
            </a:p>
            <a:p>
              <a:r>
                <a:rPr lang="en-US" sz="2400" b="1" dirty="0">
                  <a:latin typeface="Helvetica" charset="0"/>
                  <a:ea typeface="Helvetica" charset="0"/>
                  <a:cs typeface="Helvetica" charset="0"/>
                </a:rPr>
                <a:t>-&gt; SSR from a nearer router gets the higher priority</a:t>
              </a:r>
            </a:p>
            <a:p>
              <a:r>
                <a:rPr lang="en-US" sz="2400" b="1" dirty="0">
                  <a:latin typeface="Helvetica" charset="0"/>
                  <a:ea typeface="Helvetica" charset="0"/>
                  <a:cs typeface="Helvetica" charset="0"/>
                </a:rPr>
                <a:t>(Local (distance = 0) has the highest </a:t>
              </a:r>
              <a:r>
                <a:rPr lang="en-US" sz="2400" b="1" dirty="0" err="1">
                  <a:latin typeface="Helvetica" charset="0"/>
                  <a:ea typeface="Helvetica" charset="0"/>
                  <a:cs typeface="Helvetica" charset="0"/>
                </a:rPr>
                <a:t>prirority</a:t>
              </a:r>
              <a:r>
                <a:rPr lang="en-US" sz="2400" b="1" dirty="0">
                  <a:latin typeface="Helvetica" charset="0"/>
                  <a:ea typeface="Helvetica" charset="0"/>
                  <a:cs typeface="Helvetica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9661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0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r>
              <a:rPr lang="en-US" altLang="ko-KR" sz="3600" b="1" dirty="0">
                <a:latin typeface="Helvetica" panose="020B0500000000000000" pitchFamily="34" charset="0"/>
              </a:rPr>
              <a:t> Router (1cycle)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800" y="2348890"/>
            <a:ext cx="5689600" cy="285690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550" y="2915186"/>
            <a:ext cx="1384300" cy="1219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4550" y="3194875"/>
            <a:ext cx="2965450" cy="13335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49" y="2539670"/>
            <a:ext cx="2946400" cy="16764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6601" y="2565359"/>
            <a:ext cx="1816100" cy="9779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5975351" y="2879395"/>
            <a:ext cx="1200217" cy="2218310"/>
            <a:chOff x="5873751" y="2371436"/>
            <a:chExt cx="1200217" cy="2218310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73751" y="2371436"/>
              <a:ext cx="1193800" cy="1879600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92868" y="4208746"/>
              <a:ext cx="1181100" cy="381000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1215376" y="2348890"/>
            <a:ext cx="4652023" cy="2856905"/>
            <a:chOff x="732886" y="2840516"/>
            <a:chExt cx="4652023" cy="2856905"/>
          </a:xfrm>
        </p:grpSpPr>
        <p:sp>
          <p:nvSpPr>
            <p:cNvPr id="7" name="Rectangle 6"/>
            <p:cNvSpPr/>
            <p:nvPr/>
          </p:nvSpPr>
          <p:spPr>
            <a:xfrm>
              <a:off x="1198990" y="2840516"/>
              <a:ext cx="4185919" cy="2856905"/>
            </a:xfrm>
            <a:prstGeom prst="rect">
              <a:avLst/>
            </a:prstGeom>
            <a:solidFill>
              <a:srgbClr val="8F0000">
                <a:alpha val="28627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 rot="16200000">
              <a:off x="331975" y="4359217"/>
              <a:ext cx="12634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Cycle 0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66767" y="2376806"/>
            <a:ext cx="2820033" cy="2805042"/>
            <a:chOff x="1203267" y="4823459"/>
            <a:chExt cx="2820033" cy="2805042"/>
          </a:xfrm>
        </p:grpSpPr>
        <p:sp>
          <p:nvSpPr>
            <p:cNvPr id="15" name="Rectangle 14"/>
            <p:cNvSpPr/>
            <p:nvPr/>
          </p:nvSpPr>
          <p:spPr>
            <a:xfrm>
              <a:off x="1203267" y="4823459"/>
              <a:ext cx="2358368" cy="2805042"/>
            </a:xfrm>
            <a:prstGeom prst="rect">
              <a:avLst/>
            </a:prstGeom>
            <a:solidFill>
              <a:srgbClr val="00B050">
                <a:alpha val="45882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 rot="16200000">
              <a:off x="3160724" y="6350206"/>
              <a:ext cx="12634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rgbClr val="00B050"/>
                  </a:solidFill>
                  <a:latin typeface="Helvetica" charset="0"/>
                  <a:ea typeface="Helvetica" charset="0"/>
                  <a:cs typeface="Helvetica" charset="0"/>
                </a:rPr>
                <a:t>Cycle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887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7905"/>
            <a:ext cx="9144000" cy="315903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r>
              <a:rPr lang="en-US" altLang="ko-KR" sz="3600" b="1" dirty="0">
                <a:latin typeface="Helvetica" panose="020B0500000000000000" pitchFamily="34" charset="0"/>
              </a:rPr>
              <a:t> Router (2cycle/SMART)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762000" y="2895600"/>
            <a:ext cx="3962401" cy="2398368"/>
            <a:chOff x="762000" y="2895600"/>
            <a:chExt cx="3962401" cy="2398368"/>
          </a:xfrm>
        </p:grpSpPr>
        <p:sp>
          <p:nvSpPr>
            <p:cNvPr id="38" name="Rectangle 37"/>
            <p:cNvSpPr/>
            <p:nvPr/>
          </p:nvSpPr>
          <p:spPr>
            <a:xfrm>
              <a:off x="1228105" y="2895600"/>
              <a:ext cx="3496296" cy="2398368"/>
            </a:xfrm>
            <a:prstGeom prst="rect">
              <a:avLst/>
            </a:prstGeom>
            <a:solidFill>
              <a:srgbClr val="8F0000">
                <a:alpha val="28627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 rot="16200000">
              <a:off x="294280" y="3838656"/>
              <a:ext cx="13971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Cycle 0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1228104" y="1676240"/>
            <a:ext cx="6468095" cy="3091801"/>
            <a:chOff x="1228104" y="1676240"/>
            <a:chExt cx="6468095" cy="3091801"/>
          </a:xfrm>
        </p:grpSpPr>
        <p:grpSp>
          <p:nvGrpSpPr>
            <p:cNvPr id="53" name="Group 52"/>
            <p:cNvGrpSpPr/>
            <p:nvPr/>
          </p:nvGrpSpPr>
          <p:grpSpPr>
            <a:xfrm>
              <a:off x="1228104" y="2166159"/>
              <a:ext cx="6468095" cy="2601882"/>
              <a:chOff x="1228104" y="1708959"/>
              <a:chExt cx="6468095" cy="2601882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1228104" y="1708959"/>
                <a:ext cx="6468095" cy="726471"/>
              </a:xfrm>
              <a:prstGeom prst="rect">
                <a:avLst/>
              </a:prstGeom>
              <a:solidFill>
                <a:srgbClr val="00B050">
                  <a:alpha val="28627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4724401" y="2378294"/>
                <a:ext cx="2666999" cy="1203106"/>
              </a:xfrm>
              <a:prstGeom prst="rect">
                <a:avLst/>
              </a:prstGeom>
              <a:solidFill>
                <a:srgbClr val="00B050">
                  <a:alpha val="28627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4719961" y="3581400"/>
                <a:ext cx="2290439" cy="729441"/>
              </a:xfrm>
              <a:prstGeom prst="rect">
                <a:avLst/>
              </a:prstGeom>
              <a:solidFill>
                <a:srgbClr val="00B050">
                  <a:alpha val="28627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3940256" y="1676240"/>
              <a:ext cx="12634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rgbClr val="00B050"/>
                  </a:solidFill>
                  <a:latin typeface="Helvetica" charset="0"/>
                  <a:ea typeface="Helvetica" charset="0"/>
                  <a:cs typeface="Helvetica" charset="0"/>
                </a:rPr>
                <a:t>Cycle 1</a:t>
              </a: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4715521" y="2892630"/>
            <a:ext cx="3496296" cy="2844260"/>
            <a:chOff x="4715521" y="2892630"/>
            <a:chExt cx="3496296" cy="2844260"/>
          </a:xfrm>
        </p:grpSpPr>
        <p:grpSp>
          <p:nvGrpSpPr>
            <p:cNvPr id="58" name="Group 57"/>
            <p:cNvGrpSpPr/>
            <p:nvPr/>
          </p:nvGrpSpPr>
          <p:grpSpPr>
            <a:xfrm>
              <a:off x="4715521" y="2892630"/>
              <a:ext cx="3496296" cy="2401338"/>
              <a:chOff x="4715521" y="2435430"/>
              <a:chExt cx="3496296" cy="2401338"/>
            </a:xfrm>
            <a:solidFill>
              <a:srgbClr val="00B0F0">
                <a:alpha val="35294"/>
              </a:srgbClr>
            </a:solidFill>
          </p:grpSpPr>
          <p:sp>
            <p:nvSpPr>
              <p:cNvPr id="55" name="Rectangle 54"/>
              <p:cNvSpPr/>
              <p:nvPr/>
            </p:nvSpPr>
            <p:spPr>
              <a:xfrm>
                <a:off x="4715521" y="4310507"/>
                <a:ext cx="3496296" cy="52626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7000531" y="3578430"/>
                <a:ext cx="1211286" cy="7291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7379566" y="2435430"/>
                <a:ext cx="832251" cy="11489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9" name="TextBox 58"/>
            <p:cNvSpPr txBox="1"/>
            <p:nvPr/>
          </p:nvSpPr>
          <p:spPr>
            <a:xfrm>
              <a:off x="5737044" y="5275225"/>
              <a:ext cx="12634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rgbClr val="00B0F0"/>
                  </a:solidFill>
                  <a:latin typeface="Helvetica" charset="0"/>
                  <a:ea typeface="Helvetica" charset="0"/>
                  <a:cs typeface="Helvetica" charset="0"/>
                </a:rPr>
                <a:t>Cycle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3992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Outline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8201" cy="4593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Motivation: Scalable, Flexible, and Low-cost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Background: SMART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err="1">
                <a:latin typeface="Helvetica" charset="0"/>
                <a:ea typeface="Helvetica" charset="0"/>
                <a:cs typeface="Helvetica" charset="0"/>
              </a:rPr>
              <a:t>OpenSMART</a:t>
            </a:r>
            <a:endParaRPr lang="en-US" sz="2600" b="1" dirty="0"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Design Flow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Building Blocks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Walk-through Examples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Case Studies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Mesh vs. SMART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High-radix vs. Low-radix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98001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6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Walk-through Example 1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49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8201" cy="108293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Router r4 sends a flit to router r7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err="1">
                <a:latin typeface="Helvetica" charset="0"/>
                <a:ea typeface="Helvetica" charset="0"/>
                <a:cs typeface="Helvetica" charset="0"/>
              </a:rPr>
              <a:t>HPCmax</a:t>
            </a: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 = 3</a:t>
            </a: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317" y="4374504"/>
            <a:ext cx="8054158" cy="1823997"/>
          </a:xfrm>
          <a:prstGeom prst="rect">
            <a:avLst/>
          </a:prstGeom>
        </p:spPr>
      </p:pic>
      <p:sp>
        <p:nvSpPr>
          <p:cNvPr id="51" name="Rounded Rectangle 50"/>
          <p:cNvSpPr/>
          <p:nvPr/>
        </p:nvSpPr>
        <p:spPr>
          <a:xfrm>
            <a:off x="1547002" y="5066818"/>
            <a:ext cx="138741" cy="345260"/>
          </a:xfrm>
          <a:prstGeom prst="round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/>
          <p:cNvGrpSpPr/>
          <p:nvPr/>
        </p:nvGrpSpPr>
        <p:grpSpPr>
          <a:xfrm>
            <a:off x="1452197" y="3583380"/>
            <a:ext cx="6212531" cy="820457"/>
            <a:chOff x="1452197" y="3469562"/>
            <a:chExt cx="6212531" cy="820457"/>
          </a:xfrm>
        </p:grpSpPr>
        <p:grpSp>
          <p:nvGrpSpPr>
            <p:cNvPr id="63" name="Group 62"/>
            <p:cNvGrpSpPr/>
            <p:nvPr/>
          </p:nvGrpSpPr>
          <p:grpSpPr>
            <a:xfrm>
              <a:off x="1452197" y="3889676"/>
              <a:ext cx="6212531" cy="400343"/>
              <a:chOff x="1305339" y="5044523"/>
              <a:chExt cx="1977888" cy="400343"/>
            </a:xfrm>
          </p:grpSpPr>
          <p:cxnSp>
            <p:nvCxnSpPr>
              <p:cNvPr id="65" name="Straight Arrow Connector 64"/>
              <p:cNvCxnSpPr/>
              <p:nvPr/>
            </p:nvCxnSpPr>
            <p:spPr>
              <a:xfrm>
                <a:off x="1305339" y="5066059"/>
                <a:ext cx="1977888" cy="7112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/>
              <p:cNvCxnSpPr/>
              <p:nvPr/>
            </p:nvCxnSpPr>
            <p:spPr>
              <a:xfrm flipV="1">
                <a:off x="1305339" y="5044523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flipV="1">
                <a:off x="1970945" y="5066059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/>
              <p:cNvCxnSpPr/>
              <p:nvPr/>
            </p:nvCxnSpPr>
            <p:spPr>
              <a:xfrm flipV="1">
                <a:off x="2627842" y="5066920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/>
              <p:cNvCxnSpPr/>
              <p:nvPr/>
            </p:nvCxnSpPr>
            <p:spPr>
              <a:xfrm flipV="1">
                <a:off x="3283227" y="5053789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TextBox 69"/>
            <p:cNvSpPr txBox="1"/>
            <p:nvPr/>
          </p:nvSpPr>
          <p:spPr>
            <a:xfrm>
              <a:off x="3411027" y="3469562"/>
              <a:ext cx="28387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SSR (SMART Setup Request)</a:t>
              </a: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1343208" y="4514210"/>
            <a:ext cx="6475726" cy="396244"/>
            <a:chOff x="1343208" y="4400392"/>
            <a:chExt cx="6475726" cy="396244"/>
          </a:xfrm>
        </p:grpSpPr>
        <p:grpSp>
          <p:nvGrpSpPr>
            <p:cNvPr id="77" name="Group 76"/>
            <p:cNvGrpSpPr/>
            <p:nvPr/>
          </p:nvGrpSpPr>
          <p:grpSpPr>
            <a:xfrm>
              <a:off x="1343208" y="4405545"/>
              <a:ext cx="4398014" cy="391091"/>
              <a:chOff x="1343208" y="4405545"/>
              <a:chExt cx="4398014" cy="391091"/>
            </a:xfrm>
          </p:grpSpPr>
          <p:pic>
            <p:nvPicPr>
              <p:cNvPr id="73" name="Picture 7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3208" y="4405545"/>
                <a:ext cx="241300" cy="241300"/>
              </a:xfrm>
              <a:prstGeom prst="rect">
                <a:avLst/>
              </a:prstGeom>
            </p:spPr>
          </p:pic>
          <p:pic>
            <p:nvPicPr>
              <p:cNvPr id="74" name="Picture 73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22210" y="4568036"/>
                <a:ext cx="241300" cy="228600"/>
              </a:xfrm>
              <a:prstGeom prst="rect">
                <a:avLst/>
              </a:prstGeom>
            </p:spPr>
          </p:pic>
          <p:pic>
            <p:nvPicPr>
              <p:cNvPr id="75" name="Picture 7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99922" y="4568036"/>
                <a:ext cx="241300" cy="228600"/>
              </a:xfrm>
              <a:prstGeom prst="rect">
                <a:avLst/>
              </a:prstGeom>
            </p:spPr>
          </p:pic>
        </p:grpSp>
        <p:pic>
          <p:nvPicPr>
            <p:cNvPr id="78" name="Picture 7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77634" y="4400392"/>
              <a:ext cx="241300" cy="2413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3149237" y="2644125"/>
            <a:ext cx="3074121" cy="4616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latin typeface="Helvetica" charset="0"/>
                <a:ea typeface="Helvetica" charset="0"/>
                <a:cs typeface="Helvetica" charset="0"/>
              </a:rPr>
              <a:t>Cycle 0: SSR Send </a:t>
            </a:r>
            <a:endParaRPr lang="en-US" sz="2400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15838" y="2630253"/>
            <a:ext cx="4140921" cy="4616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Cycle 1: </a:t>
            </a:r>
            <a:r>
              <a:rPr lang="en-US" sz="2400" b="1">
                <a:latin typeface="Helvetica" charset="0"/>
                <a:ea typeface="Helvetica" charset="0"/>
                <a:cs typeface="Helvetica" charset="0"/>
              </a:rPr>
              <a:t>Multi-hop Bypass </a:t>
            </a:r>
            <a:endParaRPr lang="en-US" sz="2400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981200" y="3484592"/>
            <a:ext cx="102537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110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045777" y="3474882"/>
            <a:ext cx="102537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110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110354" y="3486441"/>
            <a:ext cx="102537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110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26719" y="2667191"/>
            <a:ext cx="2467166" cy="817401"/>
            <a:chOff x="26719" y="2667191"/>
            <a:chExt cx="2467166" cy="817401"/>
          </a:xfrm>
        </p:grpSpPr>
        <p:sp>
          <p:nvSpPr>
            <p:cNvPr id="3" name="TextBox 2"/>
            <p:cNvSpPr txBox="1"/>
            <p:nvPr/>
          </p:nvSpPr>
          <p:spPr>
            <a:xfrm>
              <a:off x="26719" y="2667191"/>
              <a:ext cx="21830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solidFill>
                    <a:srgbClr val="FF0000"/>
                  </a:solidFill>
                </a:rPr>
                <a:t>bypass, bypass, stop</a:t>
              </a:r>
            </a:p>
          </p:txBody>
        </p:sp>
        <p:cxnSp>
          <p:nvCxnSpPr>
            <p:cNvPr id="8" name="Straight Arrow Connector 7"/>
            <p:cNvCxnSpPr>
              <a:stCxn id="3" idx="2"/>
              <a:endCxn id="4" idx="0"/>
            </p:cNvCxnSpPr>
            <p:nvPr/>
          </p:nvCxnSpPr>
          <p:spPr>
            <a:xfrm>
              <a:off x="1118260" y="3036523"/>
              <a:ext cx="1375625" cy="44806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3631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0.01065 L 3.88889E-6 0.01088 C 0.025 0.00856 0.00711 0.00972 0.05329 0.00972 L 0.05329 0.03495 L 0.14514 0.03495 L 0.14514 0.06782 L 0.275 0.06782 L 0.275 0.0331 L 0.36909 0.0331 L 0.36909 0.06528 L 0.49895 0.06528 L 0.49895 0.03171 L 0.59531 0.03171 L 0.59531 0.00324 L 0.63993 0.00324 " pathEditMode="relative" rAng="0" ptsTypes="AAAAAAAAAAAAAAA">
                                      <p:cBhvr>
                                        <p:cTn id="55" dur="5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97" y="2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2" grpId="0" animBg="1"/>
      <p:bldP spid="2" grpId="1" animBg="1"/>
      <p:bldP spid="24" grpId="0" animBg="1"/>
      <p:bldP spid="4" grpId="0" animBg="1"/>
      <p:bldP spid="4" grpId="1" animBg="1"/>
      <p:bldP spid="26" grpId="0" animBg="1"/>
      <p:bldP spid="26" grpId="1" animBg="1"/>
      <p:bldP spid="27" grpId="0" animBg="1"/>
      <p:bldP spid="27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6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Walk-through Example 2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49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8201" cy="1357390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Router r4 sends a flit to router r7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Router r5 sends a flit to router r7 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err="1">
                <a:latin typeface="Helvetica" charset="0"/>
                <a:ea typeface="Helvetica" charset="0"/>
                <a:cs typeface="Helvetica" charset="0"/>
              </a:rPr>
              <a:t>HPCmax</a:t>
            </a: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 = 3</a:t>
            </a: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317" y="4251032"/>
            <a:ext cx="8054158" cy="1823997"/>
          </a:xfrm>
          <a:prstGeom prst="rect">
            <a:avLst/>
          </a:prstGeom>
        </p:spPr>
      </p:pic>
      <p:grpSp>
        <p:nvGrpSpPr>
          <p:cNvPr id="71" name="Group 70"/>
          <p:cNvGrpSpPr/>
          <p:nvPr/>
        </p:nvGrpSpPr>
        <p:grpSpPr>
          <a:xfrm>
            <a:off x="1452197" y="3459908"/>
            <a:ext cx="6212531" cy="820457"/>
            <a:chOff x="1452197" y="3469562"/>
            <a:chExt cx="6212531" cy="820457"/>
          </a:xfrm>
        </p:grpSpPr>
        <p:grpSp>
          <p:nvGrpSpPr>
            <p:cNvPr id="63" name="Group 62"/>
            <p:cNvGrpSpPr/>
            <p:nvPr/>
          </p:nvGrpSpPr>
          <p:grpSpPr>
            <a:xfrm>
              <a:off x="1452197" y="3889676"/>
              <a:ext cx="6212531" cy="400343"/>
              <a:chOff x="1305339" y="5044523"/>
              <a:chExt cx="1977888" cy="400343"/>
            </a:xfrm>
          </p:grpSpPr>
          <p:cxnSp>
            <p:nvCxnSpPr>
              <p:cNvPr id="65" name="Straight Arrow Connector 64"/>
              <p:cNvCxnSpPr/>
              <p:nvPr/>
            </p:nvCxnSpPr>
            <p:spPr>
              <a:xfrm>
                <a:off x="1305339" y="5066059"/>
                <a:ext cx="1977888" cy="7112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/>
              <p:cNvCxnSpPr/>
              <p:nvPr/>
            </p:nvCxnSpPr>
            <p:spPr>
              <a:xfrm flipV="1">
                <a:off x="1305339" y="5044523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flipV="1">
                <a:off x="1970945" y="5066059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/>
              <p:cNvCxnSpPr/>
              <p:nvPr/>
            </p:nvCxnSpPr>
            <p:spPr>
              <a:xfrm flipV="1">
                <a:off x="2627842" y="5066920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/>
              <p:cNvCxnSpPr/>
              <p:nvPr/>
            </p:nvCxnSpPr>
            <p:spPr>
              <a:xfrm flipV="1">
                <a:off x="3283227" y="5053789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TextBox 69"/>
            <p:cNvSpPr txBox="1"/>
            <p:nvPr/>
          </p:nvSpPr>
          <p:spPr>
            <a:xfrm>
              <a:off x="3411027" y="3469562"/>
              <a:ext cx="28387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SSR (SMART Setup Request)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862382" y="3985307"/>
            <a:ext cx="4153972" cy="302072"/>
            <a:chOff x="1305339" y="5044523"/>
            <a:chExt cx="1322503" cy="400343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1305339" y="5066059"/>
              <a:ext cx="1322503" cy="0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V="1">
              <a:off x="1305339" y="5044523"/>
              <a:ext cx="0" cy="377946"/>
            </a:xfrm>
            <a:prstGeom prst="straightConnector1">
              <a:avLst/>
            </a:prstGeom>
            <a:ln w="57150">
              <a:solidFill>
                <a:srgbClr val="C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V="1">
              <a:off x="1970945" y="5066059"/>
              <a:ext cx="0" cy="377946"/>
            </a:xfrm>
            <a:prstGeom prst="straightConnector1">
              <a:avLst/>
            </a:prstGeom>
            <a:ln w="57150">
              <a:solidFill>
                <a:srgbClr val="C0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flipV="1">
              <a:off x="2627842" y="5066920"/>
              <a:ext cx="0" cy="377946"/>
            </a:xfrm>
            <a:prstGeom prst="straightConnector1">
              <a:avLst/>
            </a:prstGeom>
            <a:ln w="57150">
              <a:solidFill>
                <a:srgbClr val="C0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1343208" y="4390738"/>
            <a:ext cx="6475726" cy="396244"/>
            <a:chOff x="1343208" y="4077993"/>
            <a:chExt cx="6475726" cy="396244"/>
          </a:xfrm>
        </p:grpSpPr>
        <p:grpSp>
          <p:nvGrpSpPr>
            <p:cNvPr id="79" name="Group 78"/>
            <p:cNvGrpSpPr/>
            <p:nvPr/>
          </p:nvGrpSpPr>
          <p:grpSpPr>
            <a:xfrm>
              <a:off x="1343208" y="4077993"/>
              <a:ext cx="6475726" cy="396244"/>
              <a:chOff x="1343208" y="4400392"/>
              <a:chExt cx="6475726" cy="396244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343208" y="4405545"/>
                <a:ext cx="4398014" cy="391091"/>
                <a:chOff x="1343208" y="4405545"/>
                <a:chExt cx="4398014" cy="391091"/>
              </a:xfrm>
            </p:grpSpPr>
            <p:pic>
              <p:nvPicPr>
                <p:cNvPr id="73" name="Picture 72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43208" y="4405545"/>
                  <a:ext cx="241300" cy="241300"/>
                </a:xfrm>
                <a:prstGeom prst="rect">
                  <a:avLst/>
                </a:prstGeom>
              </p:spPr>
            </p:pic>
            <p:pic>
              <p:nvPicPr>
                <p:cNvPr id="75" name="Picture 74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499922" y="4568036"/>
                  <a:ext cx="241300" cy="228600"/>
                </a:xfrm>
                <a:prstGeom prst="rect">
                  <a:avLst/>
                </a:prstGeom>
              </p:spPr>
            </p:pic>
          </p:grpSp>
          <p:pic>
            <p:nvPicPr>
              <p:cNvPr id="78" name="Picture 7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77634" y="4400392"/>
                <a:ext cx="241300" cy="241300"/>
              </a:xfrm>
              <a:prstGeom prst="rect">
                <a:avLst/>
              </a:prstGeom>
            </p:spPr>
          </p:pic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2210" y="4082817"/>
              <a:ext cx="241300" cy="241300"/>
            </a:xfrm>
            <a:prstGeom prst="rect">
              <a:avLst/>
            </a:prstGeom>
          </p:spPr>
        </p:pic>
      </p:grpSp>
      <p:sp>
        <p:nvSpPr>
          <p:cNvPr id="29" name="TextBox 28"/>
          <p:cNvSpPr txBox="1"/>
          <p:nvPr/>
        </p:nvSpPr>
        <p:spPr>
          <a:xfrm>
            <a:off x="2985377" y="2960073"/>
            <a:ext cx="3876242" cy="4616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Cycle 0: SSR Send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39638" y="2930226"/>
            <a:ext cx="4293322" cy="4616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Cycle 1: Multi-hop Bypass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3651230" y="4943346"/>
            <a:ext cx="138741" cy="345260"/>
          </a:xfrm>
          <a:prstGeom prst="round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1584508" y="4948112"/>
            <a:ext cx="138741" cy="345260"/>
          </a:xfrm>
          <a:prstGeom prst="round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1981200" y="3484592"/>
            <a:ext cx="102537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110</a:t>
            </a:r>
          </a:p>
        </p:txBody>
      </p:sp>
      <p:sp>
        <p:nvSpPr>
          <p:cNvPr id="42" name="Rectangle 41"/>
          <p:cNvSpPr/>
          <p:nvPr/>
        </p:nvSpPr>
        <p:spPr>
          <a:xfrm>
            <a:off x="4045777" y="3474882"/>
            <a:ext cx="102537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110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110354" y="3486441"/>
            <a:ext cx="102537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110</a:t>
            </a:r>
          </a:p>
        </p:txBody>
      </p:sp>
      <p:sp>
        <p:nvSpPr>
          <p:cNvPr id="44" name="Rectangle 43"/>
          <p:cNvSpPr/>
          <p:nvPr/>
        </p:nvSpPr>
        <p:spPr>
          <a:xfrm>
            <a:off x="4128270" y="4085667"/>
            <a:ext cx="1025370" cy="457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100</a:t>
            </a:r>
          </a:p>
        </p:txBody>
      </p:sp>
      <p:sp>
        <p:nvSpPr>
          <p:cNvPr id="45" name="Rectangle 44"/>
          <p:cNvSpPr/>
          <p:nvPr/>
        </p:nvSpPr>
        <p:spPr>
          <a:xfrm>
            <a:off x="6248125" y="4102097"/>
            <a:ext cx="1025370" cy="457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100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7196" y="1544971"/>
            <a:ext cx="8687517" cy="453005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196" y="1544971"/>
            <a:ext cx="8585879" cy="4435739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3105564" y="5864485"/>
            <a:ext cx="3269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SMART Unit in r5 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06137" y="3365500"/>
            <a:ext cx="368300" cy="36830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2291857" y="4390738"/>
            <a:ext cx="2816827" cy="711606"/>
            <a:chOff x="2029423" y="4192898"/>
            <a:chExt cx="2816827" cy="711606"/>
          </a:xfrm>
        </p:grpSpPr>
        <p:sp>
          <p:nvSpPr>
            <p:cNvPr id="10" name="Oval 9"/>
            <p:cNvSpPr/>
            <p:nvPr/>
          </p:nvSpPr>
          <p:spPr>
            <a:xfrm>
              <a:off x="2029423" y="4192898"/>
              <a:ext cx="1570525" cy="711606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622069" y="4316544"/>
              <a:ext cx="12241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Winner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890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2.22222E-6 L 0.04323 2.22222E-6 L 0.04323 0.03287 L 0.14098 0.03287 L 0.14098 2.22222E-6 L 0.1941 2.22222E-6 " pathEditMode="relative" rAng="0" ptsTypes="AAAAAA">
                                      <p:cBhvr>
                                        <p:cTn id="10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05" y="1644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3.33333E-6 L 0.04549 -3.33333E-6 L 0.04549 0.03496 L 0.14254 0.03496 L 0.14254 0.06875 L 0.27014 0.06875 L 0.27014 0.03079 L 0.37101 0.03079 L 0.37101 -0.00277 L 0.42326 -0.00277 " pathEditMode="relative" rAng="0" ptsTypes="AAAAAAAAAA">
                                      <p:cBhvr>
                                        <p:cTn id="109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63" y="32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0" grpId="0" animBg="1"/>
      <p:bldP spid="51" grpId="0" animBg="1"/>
      <p:bldP spid="33" grpId="0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37" grpId="0"/>
      <p:bldP spid="37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r>
              <a:rPr lang="en-US" altLang="ko-KR" sz="3600" b="1" dirty="0">
                <a:latin typeface="Helvetica" panose="020B0500000000000000" pitchFamily="34" charset="0"/>
              </a:rPr>
              <a:t>: Features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1" cy="4593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Language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BSV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 and </a:t>
            </a: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Chisel</a:t>
            </a:r>
            <a:endParaRPr lang="en-US" sz="26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Flow control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VC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 and </a:t>
            </a: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SMART</a:t>
            </a:r>
            <a:endParaRPr lang="en-US" sz="26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Buffer management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Credit-based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 buffer management</a:t>
            </a:r>
            <a:endParaRPr lang="en-US" sz="26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Router microarchitecture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1- and 2-cycle 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state-of-the-art packet switching router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SMART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 router</a:t>
            </a:r>
          </a:p>
        </p:txBody>
      </p:sp>
    </p:spTree>
    <p:extLst>
      <p:ext uri="{BB962C8B-B14F-4D97-AF65-F5344CB8AC3E}">
        <p14:creationId xmlns:p14="http://schemas.microsoft.com/office/powerpoint/2010/main" val="1249482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r>
              <a:rPr lang="en-US" altLang="ko-KR" sz="3600" b="1" dirty="0">
                <a:latin typeface="Helvetica" panose="020B0500000000000000" pitchFamily="34" charset="0"/>
              </a:rPr>
              <a:t>: Features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1" cy="4593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Routing calculation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XY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YX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, and </a:t>
            </a: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source-routing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One-hot 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encoding hop count + </a:t>
            </a: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shift-based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 routing calculation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For SMART, routing calculation is done during bypasses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endParaRPr lang="en-US" sz="22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VC selection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FIFO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-based </a:t>
            </a: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dynamic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 VC selection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Next VC is stored in a separate register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For SMART, VC selection is done during bypasses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endParaRPr lang="en-US" sz="2200" b="1" dirty="0"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endParaRPr lang="en-US" sz="2200" b="1" dirty="0"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endParaRPr lang="en-US" sz="2200" b="1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28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Outline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8201" cy="4593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Motivation: Scalable, Flexible, and Low-cost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Background: SMART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OpenSMART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Design Flow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Building Blocks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Walk-through Examples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Case Studies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Mesh vs. SMART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High-radix vs. Low-radix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95590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 smtClean="0">
                <a:latin typeface="Helvetica" panose="020B0500000000000000" pitchFamily="34" charset="0"/>
              </a:rPr>
              <a:t>Case Study Configuration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1" cy="4593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Network Topology: </a:t>
            </a:r>
            <a:r>
              <a:rPr lang="en-US" sz="2600" dirty="0">
                <a:latin typeface="Helvetica" charset="0"/>
                <a:ea typeface="Helvetica" charset="0"/>
                <a:cs typeface="Helvetica" charset="0"/>
              </a:rPr>
              <a:t>8x8 mesh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smtClean="0">
                <a:latin typeface="Helvetica" charset="0"/>
                <a:ea typeface="Helvetica" charset="0"/>
                <a:cs typeface="Helvetica" charset="0"/>
              </a:rPr>
              <a:t>Number of VCs: </a:t>
            </a:r>
            <a:r>
              <a:rPr lang="en-US" sz="2600" dirty="0" smtClean="0">
                <a:latin typeface="Helvetica" charset="0"/>
                <a:ea typeface="Helvetica" charset="0"/>
                <a:cs typeface="Helvetica" charset="0"/>
              </a:rPr>
              <a:t>4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smtClean="0">
                <a:latin typeface="Helvetica" charset="0"/>
                <a:ea typeface="Helvetica" charset="0"/>
                <a:cs typeface="Helvetica" charset="0"/>
              </a:rPr>
              <a:t>Traffic: </a:t>
            </a:r>
            <a:r>
              <a:rPr lang="en-US" sz="2600" dirty="0" smtClean="0">
                <a:latin typeface="Helvetica" charset="0"/>
                <a:ea typeface="Helvetica" charset="0"/>
                <a:cs typeface="Helvetica" charset="0"/>
              </a:rPr>
              <a:t>Uniform-random and bit-complement</a:t>
            </a:r>
            <a:endParaRPr lang="en-US" sz="26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err="1" smtClean="0">
                <a:latin typeface="Helvetica" charset="0"/>
                <a:ea typeface="Helvetica" charset="0"/>
                <a:cs typeface="Helvetica" charset="0"/>
              </a:rPr>
              <a:t>HPCmax</a:t>
            </a:r>
            <a:r>
              <a:rPr lang="en-US" sz="2600" b="1" dirty="0" smtClean="0">
                <a:latin typeface="Helvetica" charset="0"/>
                <a:ea typeface="Helvetica" charset="0"/>
                <a:cs typeface="Helvetica" charset="0"/>
              </a:rPr>
              <a:t> : </a:t>
            </a:r>
            <a:r>
              <a:rPr lang="en-US" sz="2600" dirty="0" smtClean="0">
                <a:latin typeface="Helvetica" charset="0"/>
                <a:ea typeface="Helvetica" charset="0"/>
                <a:cs typeface="Helvetica" charset="0"/>
              </a:rPr>
              <a:t>7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smtClean="0">
                <a:latin typeface="Helvetica" charset="0"/>
                <a:ea typeface="Helvetica" charset="0"/>
                <a:cs typeface="Helvetica" charset="0"/>
              </a:rPr>
              <a:t>Flit Size : </a:t>
            </a:r>
            <a:r>
              <a:rPr lang="en-US" sz="2600" dirty="0" smtClean="0">
                <a:latin typeface="Helvetica" charset="0"/>
                <a:ea typeface="Helvetica" charset="0"/>
                <a:cs typeface="Helvetica" charset="0"/>
              </a:rPr>
              <a:t>52 bit (data: 32 bit)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smtClean="0">
                <a:latin typeface="Helvetica" charset="0"/>
                <a:ea typeface="Helvetica" charset="0"/>
                <a:cs typeface="Helvetica" charset="0"/>
              </a:rPr>
              <a:t>Synthesis Environment </a:t>
            </a: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en-US" sz="2600" dirty="0" smtClean="0">
                <a:latin typeface="Helvetica" charset="0"/>
                <a:ea typeface="Helvetica" charset="0"/>
                <a:cs typeface="Helvetica" charset="0"/>
              </a:rPr>
              <a:t>Synopsys Design Compiler with </a:t>
            </a:r>
            <a:r>
              <a:rPr lang="en-US" sz="2600" dirty="0" err="1" smtClean="0">
                <a:latin typeface="Helvetica" charset="0"/>
                <a:ea typeface="Helvetica" charset="0"/>
                <a:cs typeface="Helvetica" charset="0"/>
              </a:rPr>
              <a:t>NanGate</a:t>
            </a:r>
            <a:r>
              <a:rPr lang="en-US" sz="2600" dirty="0" smtClean="0">
                <a:latin typeface="Helvetica" charset="0"/>
                <a:ea typeface="Helvetica" charset="0"/>
                <a:cs typeface="Helvetica" charset="0"/>
              </a:rPr>
              <a:t> 15nm PDK standard cell library // Xilinx </a:t>
            </a:r>
            <a:r>
              <a:rPr lang="en-US" sz="2600" dirty="0" err="1" smtClean="0">
                <a:latin typeface="Helvetica" charset="0"/>
                <a:ea typeface="Helvetica" charset="0"/>
                <a:cs typeface="Helvetica" charset="0"/>
              </a:rPr>
              <a:t>Vivado</a:t>
            </a:r>
            <a:r>
              <a:rPr lang="en-US" sz="2600" dirty="0" smtClean="0">
                <a:latin typeface="Helvetica" charset="0"/>
                <a:ea typeface="Helvetica" charset="0"/>
                <a:cs typeface="Helvetica" charset="0"/>
              </a:rPr>
              <a:t> (target: VC709 board)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smtClean="0">
                <a:latin typeface="Helvetica" charset="0"/>
                <a:ea typeface="Helvetica" charset="0"/>
                <a:cs typeface="Helvetica" charset="0"/>
              </a:rPr>
              <a:t>Simulation Method: </a:t>
            </a:r>
            <a:r>
              <a:rPr lang="en-US" sz="2600" dirty="0" smtClean="0">
                <a:latin typeface="Helvetica" charset="0"/>
                <a:ea typeface="Helvetica" charset="0"/>
                <a:cs typeface="Helvetica" charset="0"/>
              </a:rPr>
              <a:t>Cycle-accurate RTL simulation using BSV </a:t>
            </a:r>
            <a:r>
              <a:rPr lang="en-US" sz="2600" dirty="0" err="1" smtClean="0">
                <a:latin typeface="Helvetica" charset="0"/>
                <a:ea typeface="Helvetica" charset="0"/>
                <a:cs typeface="Helvetica" charset="0"/>
              </a:rPr>
              <a:t>testbench</a:t>
            </a:r>
            <a:r>
              <a:rPr lang="en-US" sz="2600" dirty="0" smtClean="0">
                <a:latin typeface="Helvetica" charset="0"/>
                <a:ea typeface="Helvetica" charset="0"/>
                <a:cs typeface="Helvetica" charset="0"/>
              </a:rPr>
              <a:t> and Garnet simulation</a:t>
            </a:r>
            <a:endParaRPr lang="en-US" sz="26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746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Many-IP Heterogeneous System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33" y="1853698"/>
            <a:ext cx="5194300" cy="2260600"/>
          </a:xfrm>
          <a:prstGeom prst="rect">
            <a:avLst/>
          </a:prstGeom>
        </p:spPr>
      </p:pic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457200" y="4962883"/>
            <a:ext cx="8458201" cy="540533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Scalability challenge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110" y="1840852"/>
            <a:ext cx="5367867" cy="2628900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685800" y="3793002"/>
            <a:ext cx="1010229" cy="527489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696029" y="3793002"/>
            <a:ext cx="1018942" cy="527489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5377491" y="2871639"/>
            <a:ext cx="3333184" cy="830997"/>
            <a:chOff x="5712605" y="4711936"/>
            <a:chExt cx="3333184" cy="830997"/>
          </a:xfrm>
        </p:grpSpPr>
        <p:sp>
          <p:nvSpPr>
            <p:cNvPr id="30" name="TextBox 29"/>
            <p:cNvSpPr txBox="1"/>
            <p:nvPr/>
          </p:nvSpPr>
          <p:spPr>
            <a:xfrm>
              <a:off x="6382881" y="4711936"/>
              <a:ext cx="266290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Helvetica" charset="0"/>
                  <a:ea typeface="Helvetica" charset="0"/>
                  <a:cs typeface="Helvetica" charset="0"/>
                </a:rPr>
                <a:t>Network-on-Chip</a:t>
              </a:r>
            </a:p>
            <a:p>
              <a:pPr algn="ctr"/>
              <a:r>
                <a:rPr lang="en-US" sz="2400" b="1" dirty="0">
                  <a:latin typeface="Helvetica" charset="0"/>
                  <a:ea typeface="Helvetica" charset="0"/>
                  <a:cs typeface="Helvetica" charset="0"/>
                </a:rPr>
                <a:t>(</a:t>
              </a:r>
              <a:r>
                <a:rPr lang="en-US" sz="2400" b="1" dirty="0" err="1">
                  <a:latin typeface="Helvetica" charset="0"/>
                  <a:ea typeface="Helvetica" charset="0"/>
                  <a:cs typeface="Helvetica" charset="0"/>
                </a:rPr>
                <a:t>NoC</a:t>
              </a:r>
              <a:r>
                <a:rPr lang="en-US" sz="2400" b="1" dirty="0">
                  <a:latin typeface="Helvetica" charset="0"/>
                  <a:ea typeface="Helvetica" charset="0"/>
                  <a:cs typeface="Helvetica" charset="0"/>
                </a:rPr>
                <a:t>)</a:t>
              </a:r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 flipH="1">
              <a:off x="5712605" y="4942768"/>
              <a:ext cx="70497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1798" y="2657971"/>
            <a:ext cx="381000" cy="889000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569561" y="1905290"/>
            <a:ext cx="976404" cy="527489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545965" y="1905290"/>
            <a:ext cx="984825" cy="527489"/>
          </a:xfrm>
          <a:prstGeom prst="rect">
            <a:avLst/>
          </a:prstGeom>
          <a:solidFill>
            <a:schemeClr val="tx1">
              <a:alpha val="6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4892" y="2629582"/>
            <a:ext cx="1752600" cy="94671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7762" y="2629582"/>
            <a:ext cx="2218837" cy="790268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0954" y="2638921"/>
            <a:ext cx="2484245" cy="9271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7762" y="2659111"/>
            <a:ext cx="4038747" cy="8890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20608" y="2673660"/>
            <a:ext cx="1449319" cy="901700"/>
          </a:xfrm>
          <a:prstGeom prst="rect">
            <a:avLst/>
          </a:prstGeom>
        </p:spPr>
      </p:pic>
      <p:sp>
        <p:nvSpPr>
          <p:cNvPr id="39" name="Content Placeholder 2"/>
          <p:cNvSpPr txBox="1">
            <a:spLocks/>
          </p:cNvSpPr>
          <p:nvPr/>
        </p:nvSpPr>
        <p:spPr>
          <a:xfrm>
            <a:off x="457200" y="5426432"/>
            <a:ext cx="8458201" cy="5738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Flexibility challenge</a:t>
            </a:r>
          </a:p>
        </p:txBody>
      </p:sp>
    </p:spTree>
    <p:extLst>
      <p:ext uri="{BB962C8B-B14F-4D97-AF65-F5344CB8AC3E}">
        <p14:creationId xmlns:p14="http://schemas.microsoft.com/office/powerpoint/2010/main" val="1797218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  <p:bldP spid="42" grpId="1" animBg="1"/>
      <p:bldP spid="20" grpId="0" animBg="1"/>
      <p:bldP spid="20" grpId="1" animBg="1"/>
      <p:bldP spid="32" grpId="0" animBg="1"/>
      <p:bldP spid="33" grpId="0" animBg="1"/>
      <p:bldP spid="33" grpId="1" animBg="1"/>
      <p:bldP spid="39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08" y="1942596"/>
            <a:ext cx="8572500" cy="33274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Latency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96780" y="5279792"/>
            <a:ext cx="2648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(a) Uniform Random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67200" y="5269996"/>
            <a:ext cx="2518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(b) Bit-complement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838200" y="3790600"/>
            <a:ext cx="421910" cy="629000"/>
            <a:chOff x="644890" y="3505200"/>
            <a:chExt cx="421910" cy="533400"/>
          </a:xfrm>
        </p:grpSpPr>
        <p:cxnSp>
          <p:nvCxnSpPr>
            <p:cNvPr id="15" name="Straight Arrow Connector 14"/>
            <p:cNvCxnSpPr/>
            <p:nvPr/>
          </p:nvCxnSpPr>
          <p:spPr>
            <a:xfrm flipV="1">
              <a:off x="1066800" y="3505200"/>
              <a:ext cx="0" cy="533400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644890" y="3586872"/>
              <a:ext cx="421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4X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886200" y="3474132"/>
            <a:ext cx="421910" cy="1021668"/>
            <a:chOff x="3727269" y="3200400"/>
            <a:chExt cx="421910" cy="1021668"/>
          </a:xfrm>
        </p:grpSpPr>
        <p:cxnSp>
          <p:nvCxnSpPr>
            <p:cNvPr id="18" name="Straight Arrow Connector 17"/>
            <p:cNvCxnSpPr/>
            <p:nvPr/>
          </p:nvCxnSpPr>
          <p:spPr>
            <a:xfrm flipV="1">
              <a:off x="4108269" y="3200400"/>
              <a:ext cx="6531" cy="1021668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3727269" y="3516868"/>
              <a:ext cx="421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5X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58470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28344" y="1295400"/>
            <a:ext cx="6667500" cy="42926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78878" y="5943600"/>
            <a:ext cx="7386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Repeaters require less energy than clocked latches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934200" y="2438400"/>
            <a:ext cx="1" cy="925142"/>
          </a:xfrm>
          <a:prstGeom prst="straightConnector1">
            <a:avLst/>
          </a:prstGeom>
          <a:ln w="53975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Energy Consumption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766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HPCmax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406160"/>
            <a:ext cx="7620000" cy="4292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19200" y="5753424"/>
            <a:ext cx="3184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(a) </a:t>
            </a:r>
            <a:r>
              <a:rPr lang="en-US" sz="2400" b="1" dirty="0" err="1">
                <a:latin typeface="Helvetica" charset="0"/>
                <a:ea typeface="Helvetica" charset="0"/>
                <a:cs typeface="Helvetica" charset="0"/>
              </a:rPr>
              <a:t>HPCmax</a:t>
            </a:r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 on ASIC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0" y="5753423"/>
            <a:ext cx="3313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(b) </a:t>
            </a:r>
            <a:r>
              <a:rPr lang="en-US" sz="2400" b="1" dirty="0" err="1">
                <a:latin typeface="Helvetica" charset="0"/>
                <a:ea typeface="Helvetica" charset="0"/>
                <a:cs typeface="Helvetica" charset="0"/>
              </a:rPr>
              <a:t>HPCmax</a:t>
            </a:r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 on FPGA</a:t>
            </a:r>
          </a:p>
        </p:txBody>
      </p:sp>
    </p:spTree>
    <p:extLst>
      <p:ext uri="{BB962C8B-B14F-4D97-AF65-F5344CB8AC3E}">
        <p14:creationId xmlns:p14="http://schemas.microsoft.com/office/powerpoint/2010/main" val="114230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Outline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8201" cy="4593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Motivation: Scalable, Flexible, and Low-cost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Background: SMART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OpenSMART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Design Flow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Building Blocks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Walk-through Examples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Case Studies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Mesh vs. SMART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High-radix vs. Low-radix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7533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Router Area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286000"/>
            <a:ext cx="7404100" cy="32893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615" y="4724400"/>
            <a:ext cx="1600200" cy="32436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959" y="2971800"/>
            <a:ext cx="1459402" cy="139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Router Power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295400"/>
            <a:ext cx="7890533" cy="4445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104512" y="5740400"/>
            <a:ext cx="1172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(a) ASIC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685912" y="5740400"/>
            <a:ext cx="12955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(b) FPGA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57600" y="5181600"/>
            <a:ext cx="2180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Helvetica" charset="0"/>
                <a:ea typeface="Helvetica" charset="0"/>
                <a:cs typeface="Helvetica" charset="0"/>
              </a:rPr>
              <a:t>Number of </a:t>
            </a:r>
            <a:r>
              <a:rPr lang="en-US" sz="2000" b="1" dirty="0">
                <a:latin typeface="Helvetica" charset="0"/>
                <a:ea typeface="Helvetica" charset="0"/>
                <a:cs typeface="Helvetica" charset="0"/>
              </a:rPr>
              <a:t>Ports</a:t>
            </a:r>
          </a:p>
        </p:txBody>
      </p:sp>
    </p:spTree>
    <p:extLst>
      <p:ext uri="{BB962C8B-B14F-4D97-AF65-F5344CB8AC3E}">
        <p14:creationId xmlns:p14="http://schemas.microsoft.com/office/powerpoint/2010/main" val="308310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1889919"/>
            <a:ext cx="7620000" cy="3810000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Maximum Clock Frequency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58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Outline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8201" cy="4593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Motivation: Scalable, Flexible, and Low-cost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Background: SMART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OpenSMART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Design Flow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Building Blocks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Walk-through Examples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Case Studies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Mesh vs. SMART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High-radix vs. Low-radix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84262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A81400"/>
              </a:buClr>
            </a:pPr>
            <a:r>
              <a:rPr lang="en-US" dirty="0" err="1">
                <a:latin typeface="Helvetica" charset="0"/>
                <a:ea typeface="Helvetica" charset="0"/>
                <a:cs typeface="Helvetica" charset="0"/>
              </a:rPr>
              <a:t>NoCs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 are crucial components to support many-IP heterogeneous systems	</a:t>
            </a:r>
          </a:p>
          <a:p>
            <a:pPr lvl="1">
              <a:buClr>
                <a:srgbClr val="A81400"/>
              </a:buClr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</a:pPr>
            <a:r>
              <a:rPr lang="en-US" b="1" i="1" dirty="0" err="1">
                <a:latin typeface="Helvetica" charset="0"/>
                <a:ea typeface="Helvetica" charset="0"/>
                <a:cs typeface="Helvetica" charset="0"/>
              </a:rPr>
              <a:t>OpenSMART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 provides automatic generation of </a:t>
            </a:r>
            <a:r>
              <a:rPr lang="en-US" dirty="0" err="1">
                <a:latin typeface="Helvetica" charset="0"/>
                <a:ea typeface="Helvetica" charset="0"/>
                <a:cs typeface="Helvetica" charset="0"/>
              </a:rPr>
              <a:t>NoCs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RTL for 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many-IP heterogeneous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systems</a:t>
            </a:r>
          </a:p>
          <a:p>
            <a:pPr>
              <a:buClr>
                <a:srgbClr val="A81400"/>
              </a:buClr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</a:pPr>
            <a:r>
              <a:rPr lang="en-US" b="1" i="1" dirty="0" err="1">
                <a:latin typeface="Helvetica" charset="0"/>
                <a:ea typeface="Helvetica" charset="0"/>
                <a:cs typeface="Helvetica" charset="0"/>
              </a:rPr>
              <a:t>OpenSMART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generates not only state-of-the-art packet switching network but also low latency network, SMART.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Conclusion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15000" y="5504816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Helvetica" charset="0"/>
                <a:ea typeface="Helvetica" charset="0"/>
                <a:cs typeface="Helvetica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9457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A81400"/>
              </a:buClr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Paper is 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available this link 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http://</a:t>
            </a:r>
            <a:r>
              <a:rPr lang="en-US" dirty="0" err="1">
                <a:latin typeface="Helvetica" charset="0"/>
                <a:ea typeface="Helvetica" charset="0"/>
                <a:cs typeface="Helvetica" charset="0"/>
              </a:rPr>
              <a:t>synergy.ece.gatech.edu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/</a:t>
            </a:r>
            <a:r>
              <a:rPr lang="en-US" dirty="0" err="1">
                <a:latin typeface="Helvetica" charset="0"/>
                <a:ea typeface="Helvetica" charset="0"/>
                <a:cs typeface="Helvetica" charset="0"/>
              </a:rPr>
              <a:t>wp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-content/uploads/sites/332/2017/03/OpenSMART_ISPASS17.pdf</a:t>
            </a:r>
          </a:p>
          <a:p>
            <a:pPr lvl="1">
              <a:buClr>
                <a:srgbClr val="A81400"/>
              </a:buClr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Source code is available via this link: https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://</a:t>
            </a:r>
            <a:r>
              <a:rPr lang="en-US" dirty="0" err="1">
                <a:latin typeface="Helvetica" charset="0"/>
                <a:ea typeface="Helvetica" charset="0"/>
                <a:cs typeface="Helvetica" charset="0"/>
              </a:rPr>
              <a:t>hyoukjun.github.io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/</a:t>
            </a:r>
            <a:r>
              <a:rPr lang="en-US" dirty="0" err="1">
                <a:latin typeface="Helvetica" charset="0"/>
                <a:ea typeface="Helvetica" charset="0"/>
                <a:cs typeface="Helvetica" charset="0"/>
              </a:rPr>
              <a:t>OpenSMART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/</a:t>
            </a: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</a:pP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 smtClean="0">
                <a:latin typeface="Helvetica" panose="020B0500000000000000" pitchFamily="34" charset="0"/>
              </a:rPr>
              <a:t>Paper </a:t>
            </a:r>
            <a:r>
              <a:rPr lang="en-US" altLang="ko-KR" sz="3600" b="1" smtClean="0">
                <a:latin typeface="Helvetica" panose="020B0500000000000000" pitchFamily="34" charset="0"/>
              </a:rPr>
              <a:t>and Source </a:t>
            </a:r>
            <a:r>
              <a:rPr lang="en-US" altLang="ko-KR" sz="3600" b="1" dirty="0" smtClean="0">
                <a:latin typeface="Helvetica" panose="020B0500000000000000" pitchFamily="34" charset="0"/>
              </a:rPr>
              <a:t>code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17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Diverse System Requirements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153677" y="6085897"/>
            <a:ext cx="496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MNIST, </a:t>
            </a:r>
            <a:r>
              <a:rPr lang="en-US" dirty="0" err="1"/>
              <a:t>Engadget</a:t>
            </a:r>
            <a:r>
              <a:rPr lang="en-US" dirty="0"/>
              <a:t>, </a:t>
            </a:r>
            <a:r>
              <a:rPr lang="en-US" dirty="0" err="1"/>
              <a:t>TheStack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70" y="1329269"/>
            <a:ext cx="2963889" cy="22877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3916288"/>
            <a:ext cx="4272114" cy="17098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1528" y="1326323"/>
            <a:ext cx="5425337" cy="229069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496268" y="2054165"/>
            <a:ext cx="6542832" cy="712017"/>
          </a:xfrm>
          <a:prstGeom prst="rect">
            <a:avLst/>
          </a:prstGeom>
          <a:solidFill>
            <a:schemeClr val="bg1"/>
          </a:solidFill>
          <a:ln>
            <a:solidFill>
              <a:srgbClr val="A81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Throughput Critical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1871" y="3916288"/>
            <a:ext cx="2282769" cy="17098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601" y="3916288"/>
            <a:ext cx="2440014" cy="1709873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1496268" y="4503995"/>
            <a:ext cx="6542832" cy="712017"/>
          </a:xfrm>
          <a:prstGeom prst="rect">
            <a:avLst/>
          </a:prstGeom>
          <a:solidFill>
            <a:schemeClr val="bg1"/>
          </a:solidFill>
          <a:ln>
            <a:solidFill>
              <a:srgbClr val="A81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ysClr val="windowText" lastClr="000000"/>
                </a:solidFill>
              </a:rPr>
              <a:t>Latency Critical</a:t>
            </a:r>
          </a:p>
        </p:txBody>
      </p:sp>
    </p:spTree>
    <p:extLst>
      <p:ext uri="{BB962C8B-B14F-4D97-AF65-F5344CB8AC3E}">
        <p14:creationId xmlns:p14="http://schemas.microsoft.com/office/powerpoint/2010/main" val="152493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Challenges for </a:t>
            </a:r>
            <a:r>
              <a:rPr lang="en-US" altLang="ko-KR" sz="3600" b="1" dirty="0" err="1">
                <a:latin typeface="Helvetica" panose="020B0500000000000000" pitchFamily="34" charset="0"/>
              </a:rPr>
              <a:t>NoCs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57199" y="1350281"/>
            <a:ext cx="8458201" cy="4974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Low-cost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Low design/verification costs of custom/generic </a:t>
            </a:r>
            <a:r>
              <a:rPr lang="en-US" sz="2200" dirty="0" err="1"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200" dirty="0"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Design automation of high-performance, low-energy </a:t>
            </a:r>
            <a:r>
              <a:rPr lang="en-US" sz="2200" dirty="0" err="1"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Scalability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Many-IP heterogeneous system support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Low latency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Low energy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Low area</a:t>
            </a:r>
            <a:endParaRPr lang="en-US" sz="2000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Flexibility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Diverse connectivity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Diverse latency/throughput requirements</a:t>
            </a:r>
            <a:endParaRPr lang="en-US" sz="2000" b="1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545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 err="1">
                <a:latin typeface="Helvetica" panose="020B0500000000000000" pitchFamily="34" charset="0"/>
              </a:rPr>
              <a:t>OpenSMART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266108"/>
            <a:ext cx="7315200" cy="323096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1952860"/>
            <a:ext cx="4495800" cy="2432884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229" y="1983378"/>
            <a:ext cx="2081058" cy="147366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1229" y="3991103"/>
            <a:ext cx="2081058" cy="842333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9829" y="1449320"/>
            <a:ext cx="6574971" cy="572158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57600" y="4472110"/>
            <a:ext cx="2051957" cy="820783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05500" y="4466116"/>
            <a:ext cx="2283479" cy="826777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3376649" y="5487150"/>
            <a:ext cx="2613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/>
              <a:t>OpenSMART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03575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Outline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1" cy="4593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Motivation: Scalable, Flexible, and Low-cost </a:t>
            </a:r>
            <a:r>
              <a:rPr lang="en-US" sz="2600" b="1" dirty="0" err="1"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Background: SMART </a:t>
            </a:r>
            <a:r>
              <a:rPr lang="en-US" sz="2600" b="1" dirty="0" err="1"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err="1">
                <a:latin typeface="Helvetica" charset="0"/>
                <a:ea typeface="Helvetica" charset="0"/>
                <a:cs typeface="Helvetica" charset="0"/>
              </a:rPr>
              <a:t>OpenSMART</a:t>
            </a:r>
            <a:endParaRPr lang="en-US" sz="2600" b="1" dirty="0"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Design Flow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Building Blocks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Walk-through Examples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Case Studies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Mesh vs. SMART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High-radix vs. Low-radix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01177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Outline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D8D7E-CAEC-4F0F-B1A9-B4A9C7E0C8E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8201" cy="4593319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Motivation: Scalable, Flexible, and Low-cost </a:t>
            </a: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Background: SMART </a:t>
            </a:r>
            <a:r>
              <a:rPr lang="en-US" sz="2600" b="1" dirty="0" err="1">
                <a:latin typeface="Helvetica" charset="0"/>
                <a:ea typeface="Helvetica" charset="0"/>
                <a:cs typeface="Helvetica" charset="0"/>
              </a:rPr>
              <a:t>NoCs</a:t>
            </a:r>
            <a:endParaRPr lang="en-US" sz="2600" b="1" dirty="0">
              <a:latin typeface="Helvetica" charset="0"/>
              <a:ea typeface="Helvetica" charset="0"/>
              <a:cs typeface="Helvetica" charset="0"/>
            </a:endParaRP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 err="1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OpenSMART</a:t>
            </a:r>
            <a:endParaRPr lang="en-US" sz="2600" b="1" dirty="0">
              <a:solidFill>
                <a:schemeClr val="bg1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Design Flow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Building Blocks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Walk-through Examples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Case Studies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Mesh vs. SMART</a:t>
            </a:r>
          </a:p>
          <a:p>
            <a:pPr lvl="1">
              <a:buClr>
                <a:srgbClr val="A81400"/>
              </a:buClr>
              <a:buFont typeface=".AppleSystemUIFont" charset="-120"/>
              <a:buChar char="-"/>
            </a:pPr>
            <a:r>
              <a:rPr lang="en-US" sz="2200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High-radix vs. Low-radix</a:t>
            </a:r>
          </a:p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chemeClr val="bg1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51605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C6899-B7E0-724F-AFA7-9CBD82D6A34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8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elvetica" panose="020B0500000000000000" pitchFamily="34" charset="0"/>
              </a:rPr>
              <a:t>SMART </a:t>
            </a:r>
            <a:r>
              <a:rPr lang="en-US" altLang="ko-KR" sz="3600" b="1" dirty="0" err="1">
                <a:latin typeface="Helvetica" panose="020B0500000000000000" pitchFamily="34" charset="0"/>
              </a:rPr>
              <a:t>NoC</a:t>
            </a:r>
            <a:endParaRPr lang="ko-KR" altLang="en-US" sz="3600" b="1" dirty="0">
              <a:latin typeface="Helvetica" panose="020B0500000000000000" pitchFamily="34" charset="0"/>
            </a:endParaRPr>
          </a:p>
        </p:txBody>
      </p:sp>
      <p:cxnSp>
        <p:nvCxnSpPr>
          <p:cNvPr id="97" name="Straight Arrow Connector 96"/>
          <p:cNvCxnSpPr/>
          <p:nvPr/>
        </p:nvCxnSpPr>
        <p:spPr>
          <a:xfrm>
            <a:off x="1028491" y="6205533"/>
            <a:ext cx="6926700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2676547" y="6132985"/>
            <a:ext cx="3119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black"/>
                </a:solidFill>
              </a:rPr>
              <a:t>1-cycle (no other traffic)</a:t>
            </a:r>
          </a:p>
        </p:txBody>
      </p:sp>
      <p:grpSp>
        <p:nvGrpSpPr>
          <p:cNvPr id="99" name="Group 98"/>
          <p:cNvGrpSpPr/>
          <p:nvPr/>
        </p:nvGrpSpPr>
        <p:grpSpPr>
          <a:xfrm>
            <a:off x="44436" y="5283968"/>
            <a:ext cx="9032842" cy="823271"/>
            <a:chOff x="26490" y="5144621"/>
            <a:chExt cx="9032842" cy="823271"/>
          </a:xfrm>
        </p:grpSpPr>
        <p:cxnSp>
          <p:nvCxnSpPr>
            <p:cNvPr id="100" name="Straight Connector 99"/>
            <p:cNvCxnSpPr/>
            <p:nvPr/>
          </p:nvCxnSpPr>
          <p:spPr>
            <a:xfrm flipV="1">
              <a:off x="26490" y="5570171"/>
              <a:ext cx="401478" cy="5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1" name="Group 100"/>
            <p:cNvGrpSpPr/>
            <p:nvPr/>
          </p:nvGrpSpPr>
          <p:grpSpPr>
            <a:xfrm>
              <a:off x="1940414" y="5144621"/>
              <a:ext cx="1514133" cy="789642"/>
              <a:chOff x="2756939" y="3965001"/>
              <a:chExt cx="1400697" cy="556381"/>
            </a:xfrm>
          </p:grpSpPr>
          <p:sp>
            <p:nvSpPr>
              <p:cNvPr id="202" name="Rectangle 201"/>
              <p:cNvSpPr/>
              <p:nvPr/>
            </p:nvSpPr>
            <p:spPr>
              <a:xfrm>
                <a:off x="2756939" y="3965001"/>
                <a:ext cx="528470" cy="556381"/>
              </a:xfrm>
              <a:prstGeom prst="rect">
                <a:avLst/>
              </a:prstGeom>
              <a:solidFill>
                <a:srgbClr val="AAC266"/>
              </a:solidFill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203" name="Straight Connector 202"/>
              <p:cNvCxnSpPr/>
              <p:nvPr/>
            </p:nvCxnSpPr>
            <p:spPr>
              <a:xfrm>
                <a:off x="3285409" y="4243195"/>
                <a:ext cx="872227" cy="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4" name="Group 203"/>
              <p:cNvGrpSpPr/>
              <p:nvPr/>
            </p:nvGrpSpPr>
            <p:grpSpPr>
              <a:xfrm>
                <a:off x="3112529" y="4104629"/>
                <a:ext cx="172880" cy="311419"/>
                <a:chOff x="556381" y="3302002"/>
                <a:chExt cx="387047" cy="662976"/>
              </a:xfrm>
            </p:grpSpPr>
            <p:sp>
              <p:nvSpPr>
                <p:cNvPr id="208" name="Rectangle 207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9" name="Isosceles Triangle 239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205" name="Group 204"/>
              <p:cNvGrpSpPr/>
              <p:nvPr/>
            </p:nvGrpSpPr>
            <p:grpSpPr>
              <a:xfrm>
                <a:off x="2756939" y="4100010"/>
                <a:ext cx="172880" cy="311419"/>
                <a:chOff x="556381" y="3302002"/>
                <a:chExt cx="387047" cy="662976"/>
              </a:xfrm>
            </p:grpSpPr>
            <p:sp>
              <p:nvSpPr>
                <p:cNvPr id="206" name="Rectangle 205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7" name="Isosceles Triangle 237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10" name="Group 109"/>
            <p:cNvGrpSpPr/>
            <p:nvPr/>
          </p:nvGrpSpPr>
          <p:grpSpPr>
            <a:xfrm>
              <a:off x="3441962" y="5147519"/>
              <a:ext cx="1514133" cy="789641"/>
              <a:chOff x="2756939" y="3965004"/>
              <a:chExt cx="1400697" cy="556381"/>
            </a:xfrm>
          </p:grpSpPr>
          <p:sp>
            <p:nvSpPr>
              <p:cNvPr id="194" name="Rectangle 193"/>
              <p:cNvSpPr/>
              <p:nvPr/>
            </p:nvSpPr>
            <p:spPr>
              <a:xfrm>
                <a:off x="2756939" y="3965004"/>
                <a:ext cx="528470" cy="556381"/>
              </a:xfrm>
              <a:prstGeom prst="rect">
                <a:avLst/>
              </a:prstGeom>
              <a:solidFill>
                <a:srgbClr val="AAC266"/>
              </a:solidFill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195" name="Straight Connector 194"/>
              <p:cNvCxnSpPr/>
              <p:nvPr/>
            </p:nvCxnSpPr>
            <p:spPr>
              <a:xfrm>
                <a:off x="3285409" y="4243195"/>
                <a:ext cx="872227" cy="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6" name="Group 195"/>
              <p:cNvGrpSpPr/>
              <p:nvPr/>
            </p:nvGrpSpPr>
            <p:grpSpPr>
              <a:xfrm>
                <a:off x="3112529" y="4104629"/>
                <a:ext cx="172880" cy="311419"/>
                <a:chOff x="556381" y="3302002"/>
                <a:chExt cx="387047" cy="662976"/>
              </a:xfrm>
            </p:grpSpPr>
            <p:sp>
              <p:nvSpPr>
                <p:cNvPr id="200" name="Rectangle 199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1" name="Isosceles Triangle 248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197" name="Group 196"/>
              <p:cNvGrpSpPr/>
              <p:nvPr/>
            </p:nvGrpSpPr>
            <p:grpSpPr>
              <a:xfrm>
                <a:off x="2756939" y="4100010"/>
                <a:ext cx="172880" cy="311419"/>
                <a:chOff x="556381" y="3302002"/>
                <a:chExt cx="387047" cy="662976"/>
              </a:xfrm>
            </p:grpSpPr>
            <p:sp>
              <p:nvSpPr>
                <p:cNvPr id="198" name="Rectangle 197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9" name="Isosceles Triangle 246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19" name="Group 118"/>
            <p:cNvGrpSpPr/>
            <p:nvPr/>
          </p:nvGrpSpPr>
          <p:grpSpPr>
            <a:xfrm>
              <a:off x="4928568" y="5175350"/>
              <a:ext cx="1514133" cy="789641"/>
              <a:chOff x="2756939" y="3965004"/>
              <a:chExt cx="1400697" cy="556381"/>
            </a:xfrm>
          </p:grpSpPr>
          <p:sp>
            <p:nvSpPr>
              <p:cNvPr id="186" name="Rectangle 185"/>
              <p:cNvSpPr/>
              <p:nvPr/>
            </p:nvSpPr>
            <p:spPr>
              <a:xfrm>
                <a:off x="2756939" y="3965004"/>
                <a:ext cx="528470" cy="556381"/>
              </a:xfrm>
              <a:prstGeom prst="rect">
                <a:avLst/>
              </a:prstGeom>
              <a:solidFill>
                <a:srgbClr val="AAC266"/>
              </a:solidFill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187" name="Straight Connector 186"/>
              <p:cNvCxnSpPr/>
              <p:nvPr/>
            </p:nvCxnSpPr>
            <p:spPr>
              <a:xfrm>
                <a:off x="3285409" y="4243195"/>
                <a:ext cx="872227" cy="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8" name="Group 187"/>
              <p:cNvGrpSpPr/>
              <p:nvPr/>
            </p:nvGrpSpPr>
            <p:grpSpPr>
              <a:xfrm>
                <a:off x="3112529" y="4104629"/>
                <a:ext cx="172880" cy="311419"/>
                <a:chOff x="556381" y="3302002"/>
                <a:chExt cx="387047" cy="662976"/>
              </a:xfrm>
            </p:grpSpPr>
            <p:sp>
              <p:nvSpPr>
                <p:cNvPr id="192" name="Rectangle 191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3" name="Isosceles Triangle 257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189" name="Group 188"/>
              <p:cNvGrpSpPr/>
              <p:nvPr/>
            </p:nvGrpSpPr>
            <p:grpSpPr>
              <a:xfrm>
                <a:off x="2756939" y="4100010"/>
                <a:ext cx="172880" cy="311419"/>
                <a:chOff x="556381" y="3302002"/>
                <a:chExt cx="387047" cy="662976"/>
              </a:xfrm>
            </p:grpSpPr>
            <p:sp>
              <p:nvSpPr>
                <p:cNvPr id="190" name="Rectangle 189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1" name="Isosceles Triangle 255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20" name="Group 119"/>
            <p:cNvGrpSpPr/>
            <p:nvPr/>
          </p:nvGrpSpPr>
          <p:grpSpPr>
            <a:xfrm>
              <a:off x="6423112" y="5175350"/>
              <a:ext cx="1514133" cy="789641"/>
              <a:chOff x="2756939" y="3965004"/>
              <a:chExt cx="1400697" cy="556381"/>
            </a:xfrm>
          </p:grpSpPr>
          <p:sp>
            <p:nvSpPr>
              <p:cNvPr id="178" name="Rectangle 177"/>
              <p:cNvSpPr/>
              <p:nvPr/>
            </p:nvSpPr>
            <p:spPr>
              <a:xfrm>
                <a:off x="2756939" y="3965004"/>
                <a:ext cx="528470" cy="556381"/>
              </a:xfrm>
              <a:prstGeom prst="rect">
                <a:avLst/>
              </a:prstGeom>
              <a:solidFill>
                <a:srgbClr val="AAC266"/>
              </a:solidFill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179" name="Straight Connector 178"/>
              <p:cNvCxnSpPr/>
              <p:nvPr/>
            </p:nvCxnSpPr>
            <p:spPr>
              <a:xfrm>
                <a:off x="3285409" y="4243195"/>
                <a:ext cx="872227" cy="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0" name="Group 179"/>
              <p:cNvGrpSpPr/>
              <p:nvPr/>
            </p:nvGrpSpPr>
            <p:grpSpPr>
              <a:xfrm>
                <a:off x="3112529" y="4104629"/>
                <a:ext cx="172880" cy="311419"/>
                <a:chOff x="556381" y="3302002"/>
                <a:chExt cx="387047" cy="662976"/>
              </a:xfrm>
            </p:grpSpPr>
            <p:sp>
              <p:nvSpPr>
                <p:cNvPr id="184" name="Rectangle 183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5" name="Isosceles Triangle 266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181" name="Group 180"/>
              <p:cNvGrpSpPr/>
              <p:nvPr/>
            </p:nvGrpSpPr>
            <p:grpSpPr>
              <a:xfrm>
                <a:off x="2756939" y="4100010"/>
                <a:ext cx="172880" cy="311419"/>
                <a:chOff x="556381" y="3302002"/>
                <a:chExt cx="387047" cy="662976"/>
              </a:xfrm>
            </p:grpSpPr>
            <p:sp>
              <p:nvSpPr>
                <p:cNvPr id="182" name="Rectangle 181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3" name="Isosceles Triangle 264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23" name="Group 122"/>
            <p:cNvGrpSpPr/>
            <p:nvPr/>
          </p:nvGrpSpPr>
          <p:grpSpPr>
            <a:xfrm>
              <a:off x="427968" y="5175350"/>
              <a:ext cx="1514133" cy="789642"/>
              <a:chOff x="2756939" y="3965001"/>
              <a:chExt cx="1400697" cy="556381"/>
            </a:xfrm>
          </p:grpSpPr>
          <p:sp>
            <p:nvSpPr>
              <p:cNvPr id="161" name="Rectangle 160"/>
              <p:cNvSpPr/>
              <p:nvPr/>
            </p:nvSpPr>
            <p:spPr>
              <a:xfrm>
                <a:off x="2756939" y="3965001"/>
                <a:ext cx="528470" cy="556381"/>
              </a:xfrm>
              <a:prstGeom prst="rect">
                <a:avLst/>
              </a:prstGeom>
              <a:solidFill>
                <a:srgbClr val="7FC304"/>
              </a:solidFill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168" name="Straight Connector 167"/>
              <p:cNvCxnSpPr/>
              <p:nvPr/>
            </p:nvCxnSpPr>
            <p:spPr>
              <a:xfrm>
                <a:off x="3285409" y="4243195"/>
                <a:ext cx="872227" cy="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2" name="Group 171"/>
              <p:cNvGrpSpPr/>
              <p:nvPr/>
            </p:nvGrpSpPr>
            <p:grpSpPr>
              <a:xfrm>
                <a:off x="3112529" y="4104629"/>
                <a:ext cx="172880" cy="311419"/>
                <a:chOff x="556381" y="3302002"/>
                <a:chExt cx="387047" cy="662976"/>
              </a:xfrm>
            </p:grpSpPr>
            <p:sp>
              <p:nvSpPr>
                <p:cNvPr id="176" name="Rectangle 175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7" name="Isosceles Triangle 275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173" name="Group 172"/>
              <p:cNvGrpSpPr/>
              <p:nvPr/>
            </p:nvGrpSpPr>
            <p:grpSpPr>
              <a:xfrm>
                <a:off x="2756939" y="4100010"/>
                <a:ext cx="172880" cy="311419"/>
                <a:chOff x="556381" y="3302002"/>
                <a:chExt cx="387047" cy="662976"/>
              </a:xfrm>
            </p:grpSpPr>
            <p:sp>
              <p:nvSpPr>
                <p:cNvPr id="174" name="Rectangle 173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5" name="Isosceles Triangle 273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52" name="Group 151"/>
            <p:cNvGrpSpPr/>
            <p:nvPr/>
          </p:nvGrpSpPr>
          <p:grpSpPr>
            <a:xfrm>
              <a:off x="7917870" y="5178251"/>
              <a:ext cx="1141462" cy="789641"/>
              <a:chOff x="2756939" y="3965004"/>
              <a:chExt cx="1055946" cy="556381"/>
            </a:xfrm>
          </p:grpSpPr>
          <p:sp>
            <p:nvSpPr>
              <p:cNvPr id="153" name="Rectangle 152"/>
              <p:cNvSpPr/>
              <p:nvPr/>
            </p:nvSpPr>
            <p:spPr>
              <a:xfrm>
                <a:off x="2756939" y="3965004"/>
                <a:ext cx="528470" cy="556381"/>
              </a:xfrm>
              <a:prstGeom prst="rect">
                <a:avLst/>
              </a:prstGeom>
              <a:solidFill>
                <a:srgbClr val="7FC304"/>
              </a:solidFill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154" name="Straight Connector 153"/>
              <p:cNvCxnSpPr/>
              <p:nvPr/>
            </p:nvCxnSpPr>
            <p:spPr>
              <a:xfrm flipV="1">
                <a:off x="3285409" y="4234783"/>
                <a:ext cx="527476" cy="0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5" name="Group 154"/>
              <p:cNvGrpSpPr/>
              <p:nvPr/>
            </p:nvGrpSpPr>
            <p:grpSpPr>
              <a:xfrm>
                <a:off x="3112529" y="4104629"/>
                <a:ext cx="172880" cy="311419"/>
                <a:chOff x="556381" y="3302002"/>
                <a:chExt cx="387047" cy="662976"/>
              </a:xfrm>
            </p:grpSpPr>
            <p:sp>
              <p:nvSpPr>
                <p:cNvPr id="159" name="Rectangle 158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60" name="Isosceles Triangle 350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156" name="Group 155"/>
              <p:cNvGrpSpPr/>
              <p:nvPr/>
            </p:nvGrpSpPr>
            <p:grpSpPr>
              <a:xfrm>
                <a:off x="2756939" y="4100010"/>
                <a:ext cx="172880" cy="311419"/>
                <a:chOff x="556381" y="3302002"/>
                <a:chExt cx="387047" cy="662976"/>
              </a:xfrm>
            </p:grpSpPr>
            <p:sp>
              <p:nvSpPr>
                <p:cNvPr id="157" name="Rectangle 156"/>
                <p:cNvSpPr/>
                <p:nvPr/>
              </p:nvSpPr>
              <p:spPr>
                <a:xfrm>
                  <a:off x="556381" y="3302002"/>
                  <a:ext cx="387047" cy="653142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58" name="Isosceles Triangle 348"/>
                <p:cNvSpPr/>
                <p:nvPr/>
              </p:nvSpPr>
              <p:spPr>
                <a:xfrm>
                  <a:off x="683093" y="3827076"/>
                  <a:ext cx="136724" cy="137902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grpSp>
        <p:nvGrpSpPr>
          <p:cNvPr id="210" name="Group 209"/>
          <p:cNvGrpSpPr/>
          <p:nvPr/>
        </p:nvGrpSpPr>
        <p:grpSpPr>
          <a:xfrm>
            <a:off x="305666" y="4962650"/>
            <a:ext cx="8569651" cy="995090"/>
            <a:chOff x="292275" y="4813311"/>
            <a:chExt cx="8569651" cy="995090"/>
          </a:xfrm>
        </p:grpSpPr>
        <p:grpSp>
          <p:nvGrpSpPr>
            <p:cNvPr id="211" name="Group 210"/>
            <p:cNvGrpSpPr/>
            <p:nvPr/>
          </p:nvGrpSpPr>
          <p:grpSpPr>
            <a:xfrm>
              <a:off x="292275" y="4846904"/>
              <a:ext cx="1079274" cy="944338"/>
              <a:chOff x="339673" y="3770320"/>
              <a:chExt cx="1206392" cy="944338"/>
            </a:xfrm>
          </p:grpSpPr>
          <p:sp>
            <p:nvSpPr>
              <p:cNvPr id="252" name="Flowchart: Manual Operation 216"/>
              <p:cNvSpPr/>
              <p:nvPr/>
            </p:nvSpPr>
            <p:spPr>
              <a:xfrm rot="16200000">
                <a:off x="996515" y="4165107"/>
                <a:ext cx="942334" cy="156767"/>
              </a:xfrm>
              <a:prstGeom prst="flowChartManualOperation">
                <a:avLst/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>
                    <a:shade val="90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grpSp>
            <p:nvGrpSpPr>
              <p:cNvPr id="253" name="Group 252"/>
              <p:cNvGrpSpPr/>
              <p:nvPr/>
            </p:nvGrpSpPr>
            <p:grpSpPr>
              <a:xfrm>
                <a:off x="339673" y="3886625"/>
                <a:ext cx="1044368" cy="597925"/>
                <a:chOff x="339673" y="3886625"/>
                <a:chExt cx="1044368" cy="597925"/>
              </a:xfrm>
            </p:grpSpPr>
            <p:cxnSp>
              <p:nvCxnSpPr>
                <p:cNvPr id="257" name="Straight Connector 256"/>
                <p:cNvCxnSpPr/>
                <p:nvPr/>
              </p:nvCxnSpPr>
              <p:spPr>
                <a:xfrm>
                  <a:off x="339673" y="3886625"/>
                  <a:ext cx="1044368" cy="0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flipV="1">
                  <a:off x="339673" y="3886625"/>
                  <a:ext cx="0" cy="597925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4" name="Group 253"/>
              <p:cNvGrpSpPr/>
              <p:nvPr/>
            </p:nvGrpSpPr>
            <p:grpSpPr>
              <a:xfrm>
                <a:off x="958742" y="3770320"/>
                <a:ext cx="143579" cy="232935"/>
                <a:chOff x="1823660" y="4019239"/>
                <a:chExt cx="177021" cy="218400"/>
              </a:xfrm>
            </p:grpSpPr>
            <p:sp>
              <p:nvSpPr>
                <p:cNvPr id="255" name="Isosceles Triangle 313"/>
                <p:cNvSpPr/>
                <p:nvPr/>
              </p:nvSpPr>
              <p:spPr>
                <a:xfrm rot="5400000">
                  <a:off x="1783837" y="4059062"/>
                  <a:ext cx="218400" cy="138753"/>
                </a:xfrm>
                <a:prstGeom prst="triangl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256" name="Oval 255"/>
                <p:cNvSpPr/>
                <p:nvPr/>
              </p:nvSpPr>
              <p:spPr>
                <a:xfrm>
                  <a:off x="1962403" y="4105606"/>
                  <a:ext cx="38278" cy="40702"/>
                </a:xfrm>
                <a:prstGeom prst="ellips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  <p:grpSp>
          <p:nvGrpSpPr>
            <p:cNvPr id="212" name="Group 211"/>
            <p:cNvGrpSpPr/>
            <p:nvPr/>
          </p:nvGrpSpPr>
          <p:grpSpPr>
            <a:xfrm>
              <a:off x="1754449" y="4854298"/>
              <a:ext cx="1079274" cy="944338"/>
              <a:chOff x="339673" y="3770320"/>
              <a:chExt cx="1206392" cy="944338"/>
            </a:xfrm>
          </p:grpSpPr>
          <p:sp>
            <p:nvSpPr>
              <p:cNvPr id="245" name="Flowchart: Manual Operation 216"/>
              <p:cNvSpPr/>
              <p:nvPr/>
            </p:nvSpPr>
            <p:spPr>
              <a:xfrm rot="16200000">
                <a:off x="996515" y="4165107"/>
                <a:ext cx="942334" cy="156767"/>
              </a:xfrm>
              <a:prstGeom prst="flowChartManualOperation">
                <a:avLst/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>
                    <a:shade val="90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>
                <a:off x="339673" y="3886625"/>
                <a:ext cx="1044368" cy="597925"/>
                <a:chOff x="339673" y="3886625"/>
                <a:chExt cx="1044368" cy="597925"/>
              </a:xfrm>
            </p:grpSpPr>
            <p:cxnSp>
              <p:nvCxnSpPr>
                <p:cNvPr id="250" name="Straight Connector 249"/>
                <p:cNvCxnSpPr/>
                <p:nvPr/>
              </p:nvCxnSpPr>
              <p:spPr>
                <a:xfrm>
                  <a:off x="339673" y="3886625"/>
                  <a:ext cx="1044368" cy="0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1" name="Straight Connector 250"/>
                <p:cNvCxnSpPr/>
                <p:nvPr/>
              </p:nvCxnSpPr>
              <p:spPr>
                <a:xfrm flipV="1">
                  <a:off x="339673" y="3886625"/>
                  <a:ext cx="0" cy="597925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958742" y="3770320"/>
                <a:ext cx="143579" cy="232935"/>
                <a:chOff x="1823660" y="4019239"/>
                <a:chExt cx="177021" cy="218400"/>
              </a:xfrm>
            </p:grpSpPr>
            <p:sp>
              <p:nvSpPr>
                <p:cNvPr id="248" name="Isosceles Triangle 306"/>
                <p:cNvSpPr/>
                <p:nvPr/>
              </p:nvSpPr>
              <p:spPr>
                <a:xfrm rot="5400000">
                  <a:off x="1783837" y="4059062"/>
                  <a:ext cx="218400" cy="138753"/>
                </a:xfrm>
                <a:prstGeom prst="triangl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249" name="Oval 248"/>
                <p:cNvSpPr/>
                <p:nvPr/>
              </p:nvSpPr>
              <p:spPr>
                <a:xfrm>
                  <a:off x="1962403" y="4105606"/>
                  <a:ext cx="38278" cy="40702"/>
                </a:xfrm>
                <a:prstGeom prst="ellips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  <p:grpSp>
          <p:nvGrpSpPr>
            <p:cNvPr id="213" name="Group 212"/>
            <p:cNvGrpSpPr/>
            <p:nvPr/>
          </p:nvGrpSpPr>
          <p:grpSpPr>
            <a:xfrm>
              <a:off x="3237886" y="4813311"/>
              <a:ext cx="1079274" cy="944338"/>
              <a:chOff x="339673" y="3770320"/>
              <a:chExt cx="1206392" cy="944338"/>
            </a:xfrm>
          </p:grpSpPr>
          <p:sp>
            <p:nvSpPr>
              <p:cNvPr id="238" name="Flowchart: Manual Operation 216"/>
              <p:cNvSpPr/>
              <p:nvPr/>
            </p:nvSpPr>
            <p:spPr>
              <a:xfrm rot="16200000">
                <a:off x="996515" y="4165107"/>
                <a:ext cx="942334" cy="156767"/>
              </a:xfrm>
              <a:prstGeom prst="flowChartManualOperation">
                <a:avLst/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>
                    <a:shade val="90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grpSp>
            <p:nvGrpSpPr>
              <p:cNvPr id="239" name="Group 238"/>
              <p:cNvGrpSpPr/>
              <p:nvPr/>
            </p:nvGrpSpPr>
            <p:grpSpPr>
              <a:xfrm>
                <a:off x="339673" y="3886625"/>
                <a:ext cx="1044368" cy="597925"/>
                <a:chOff x="339673" y="3886625"/>
                <a:chExt cx="1044368" cy="597925"/>
              </a:xfrm>
            </p:grpSpPr>
            <p:cxnSp>
              <p:nvCxnSpPr>
                <p:cNvPr id="243" name="Straight Connector 242"/>
                <p:cNvCxnSpPr/>
                <p:nvPr/>
              </p:nvCxnSpPr>
              <p:spPr>
                <a:xfrm>
                  <a:off x="339673" y="3886625"/>
                  <a:ext cx="1044368" cy="0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4" name="Straight Connector 243"/>
                <p:cNvCxnSpPr/>
                <p:nvPr/>
              </p:nvCxnSpPr>
              <p:spPr>
                <a:xfrm flipV="1">
                  <a:off x="339673" y="3886625"/>
                  <a:ext cx="0" cy="597925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/>
              <p:cNvGrpSpPr/>
              <p:nvPr/>
            </p:nvGrpSpPr>
            <p:grpSpPr>
              <a:xfrm>
                <a:off x="958742" y="3770320"/>
                <a:ext cx="143579" cy="232935"/>
                <a:chOff x="1823660" y="4019239"/>
                <a:chExt cx="177021" cy="218400"/>
              </a:xfrm>
            </p:grpSpPr>
            <p:sp>
              <p:nvSpPr>
                <p:cNvPr id="241" name="Isosceles Triangle 299"/>
                <p:cNvSpPr/>
                <p:nvPr/>
              </p:nvSpPr>
              <p:spPr>
                <a:xfrm rot="5400000">
                  <a:off x="1783837" y="4059062"/>
                  <a:ext cx="218400" cy="138753"/>
                </a:xfrm>
                <a:prstGeom prst="triangl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242" name="Oval 241"/>
                <p:cNvSpPr/>
                <p:nvPr/>
              </p:nvSpPr>
              <p:spPr>
                <a:xfrm>
                  <a:off x="1962403" y="4105606"/>
                  <a:ext cx="38278" cy="40702"/>
                </a:xfrm>
                <a:prstGeom prst="ellips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  <p:grpSp>
          <p:nvGrpSpPr>
            <p:cNvPr id="214" name="Group 213"/>
            <p:cNvGrpSpPr/>
            <p:nvPr/>
          </p:nvGrpSpPr>
          <p:grpSpPr>
            <a:xfrm>
              <a:off x="4734955" y="4824837"/>
              <a:ext cx="1079274" cy="944338"/>
              <a:chOff x="339673" y="3770320"/>
              <a:chExt cx="1206392" cy="944338"/>
            </a:xfrm>
          </p:grpSpPr>
          <p:sp>
            <p:nvSpPr>
              <p:cNvPr id="231" name="Flowchart: Manual Operation 216"/>
              <p:cNvSpPr/>
              <p:nvPr/>
            </p:nvSpPr>
            <p:spPr>
              <a:xfrm rot="16200000">
                <a:off x="996515" y="4165107"/>
                <a:ext cx="942334" cy="156767"/>
              </a:xfrm>
              <a:prstGeom prst="flowChartManualOperation">
                <a:avLst/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>
                    <a:shade val="90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grpSp>
            <p:nvGrpSpPr>
              <p:cNvPr id="232" name="Group 231"/>
              <p:cNvGrpSpPr/>
              <p:nvPr/>
            </p:nvGrpSpPr>
            <p:grpSpPr>
              <a:xfrm>
                <a:off x="339673" y="3886625"/>
                <a:ext cx="1044368" cy="597925"/>
                <a:chOff x="339673" y="3886625"/>
                <a:chExt cx="1044368" cy="597925"/>
              </a:xfrm>
            </p:grpSpPr>
            <p:cxnSp>
              <p:nvCxnSpPr>
                <p:cNvPr id="236" name="Straight Connector 235"/>
                <p:cNvCxnSpPr/>
                <p:nvPr/>
              </p:nvCxnSpPr>
              <p:spPr>
                <a:xfrm>
                  <a:off x="339673" y="3886625"/>
                  <a:ext cx="1044368" cy="0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/>
                <p:nvPr/>
              </p:nvCxnSpPr>
              <p:spPr>
                <a:xfrm flipV="1">
                  <a:off x="339673" y="3886625"/>
                  <a:ext cx="0" cy="597925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3" name="Group 232"/>
              <p:cNvGrpSpPr/>
              <p:nvPr/>
            </p:nvGrpSpPr>
            <p:grpSpPr>
              <a:xfrm>
                <a:off x="958742" y="3770320"/>
                <a:ext cx="143579" cy="232935"/>
                <a:chOff x="1823660" y="4019239"/>
                <a:chExt cx="177021" cy="218400"/>
              </a:xfrm>
            </p:grpSpPr>
            <p:sp>
              <p:nvSpPr>
                <p:cNvPr id="234" name="Isosceles Triangle 292"/>
                <p:cNvSpPr/>
                <p:nvPr/>
              </p:nvSpPr>
              <p:spPr>
                <a:xfrm rot="5400000">
                  <a:off x="1783837" y="4059062"/>
                  <a:ext cx="218400" cy="138753"/>
                </a:xfrm>
                <a:prstGeom prst="triangl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235" name="Oval 234"/>
                <p:cNvSpPr/>
                <p:nvPr/>
              </p:nvSpPr>
              <p:spPr>
                <a:xfrm>
                  <a:off x="1962403" y="4105606"/>
                  <a:ext cx="38278" cy="40702"/>
                </a:xfrm>
                <a:prstGeom prst="ellips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  <p:grpSp>
          <p:nvGrpSpPr>
            <p:cNvPr id="215" name="Group 214"/>
            <p:cNvGrpSpPr/>
            <p:nvPr/>
          </p:nvGrpSpPr>
          <p:grpSpPr>
            <a:xfrm>
              <a:off x="6263599" y="4849027"/>
              <a:ext cx="1079274" cy="944338"/>
              <a:chOff x="339673" y="3770320"/>
              <a:chExt cx="1206392" cy="944338"/>
            </a:xfrm>
          </p:grpSpPr>
          <p:sp>
            <p:nvSpPr>
              <p:cNvPr id="224" name="Flowchart: Manual Operation 216"/>
              <p:cNvSpPr/>
              <p:nvPr/>
            </p:nvSpPr>
            <p:spPr>
              <a:xfrm rot="16200000">
                <a:off x="996515" y="4165107"/>
                <a:ext cx="942334" cy="156767"/>
              </a:xfrm>
              <a:prstGeom prst="flowChartManualOperation">
                <a:avLst/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>
                    <a:shade val="90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grpSp>
            <p:nvGrpSpPr>
              <p:cNvPr id="225" name="Group 224"/>
              <p:cNvGrpSpPr/>
              <p:nvPr/>
            </p:nvGrpSpPr>
            <p:grpSpPr>
              <a:xfrm>
                <a:off x="339673" y="3886625"/>
                <a:ext cx="1044368" cy="597925"/>
                <a:chOff x="339673" y="3886625"/>
                <a:chExt cx="1044368" cy="597925"/>
              </a:xfrm>
            </p:grpSpPr>
            <p:cxnSp>
              <p:nvCxnSpPr>
                <p:cNvPr id="229" name="Straight Connector 228"/>
                <p:cNvCxnSpPr/>
                <p:nvPr/>
              </p:nvCxnSpPr>
              <p:spPr>
                <a:xfrm>
                  <a:off x="339673" y="3886625"/>
                  <a:ext cx="1044368" cy="0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0" name="Straight Connector 229"/>
                <p:cNvCxnSpPr/>
                <p:nvPr/>
              </p:nvCxnSpPr>
              <p:spPr>
                <a:xfrm flipV="1">
                  <a:off x="339673" y="3886625"/>
                  <a:ext cx="0" cy="597925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6" name="Group 225"/>
              <p:cNvGrpSpPr/>
              <p:nvPr/>
            </p:nvGrpSpPr>
            <p:grpSpPr>
              <a:xfrm>
                <a:off x="958742" y="3770320"/>
                <a:ext cx="143579" cy="232935"/>
                <a:chOff x="1823660" y="4019239"/>
                <a:chExt cx="177021" cy="218400"/>
              </a:xfrm>
            </p:grpSpPr>
            <p:sp>
              <p:nvSpPr>
                <p:cNvPr id="227" name="Isosceles Triangle 285"/>
                <p:cNvSpPr/>
                <p:nvPr/>
              </p:nvSpPr>
              <p:spPr>
                <a:xfrm rot="5400000">
                  <a:off x="1783837" y="4059062"/>
                  <a:ext cx="218400" cy="138753"/>
                </a:xfrm>
                <a:prstGeom prst="triangl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228" name="Oval 227"/>
                <p:cNvSpPr/>
                <p:nvPr/>
              </p:nvSpPr>
              <p:spPr>
                <a:xfrm>
                  <a:off x="1962403" y="4105606"/>
                  <a:ext cx="38278" cy="40702"/>
                </a:xfrm>
                <a:prstGeom prst="ellips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  <p:grpSp>
          <p:nvGrpSpPr>
            <p:cNvPr id="216" name="Group 215"/>
            <p:cNvGrpSpPr/>
            <p:nvPr/>
          </p:nvGrpSpPr>
          <p:grpSpPr>
            <a:xfrm>
              <a:off x="7782652" y="4864063"/>
              <a:ext cx="1079274" cy="944338"/>
              <a:chOff x="339673" y="3770320"/>
              <a:chExt cx="1206392" cy="944338"/>
            </a:xfrm>
          </p:grpSpPr>
          <p:sp>
            <p:nvSpPr>
              <p:cNvPr id="217" name="Flowchart: Manual Operation 216"/>
              <p:cNvSpPr/>
              <p:nvPr/>
            </p:nvSpPr>
            <p:spPr>
              <a:xfrm rot="16200000">
                <a:off x="996515" y="4165107"/>
                <a:ext cx="942334" cy="156767"/>
              </a:xfrm>
              <a:prstGeom prst="flowChartManualOperation">
                <a:avLst/>
              </a:prstGeom>
              <a:solidFill>
                <a:sysClr val="window" lastClr="FFFFFF"/>
              </a:solidFill>
              <a:ln w="19050" cap="flat" cmpd="sng" algn="ctr">
                <a:solidFill>
                  <a:sysClr val="windowText" lastClr="000000">
                    <a:shade val="90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kern="0">
                  <a:solidFill>
                    <a:sysClr val="windowText" lastClr="000000"/>
                  </a:solidFill>
                </a:endParaRPr>
              </a:p>
            </p:txBody>
          </p:sp>
          <p:grpSp>
            <p:nvGrpSpPr>
              <p:cNvPr id="218" name="Group 217"/>
              <p:cNvGrpSpPr/>
              <p:nvPr/>
            </p:nvGrpSpPr>
            <p:grpSpPr>
              <a:xfrm>
                <a:off x="339673" y="3886625"/>
                <a:ext cx="1044368" cy="597925"/>
                <a:chOff x="339673" y="3886625"/>
                <a:chExt cx="1044368" cy="597925"/>
              </a:xfrm>
            </p:grpSpPr>
            <p:cxnSp>
              <p:nvCxnSpPr>
                <p:cNvPr id="222" name="Straight Connector 221"/>
                <p:cNvCxnSpPr/>
                <p:nvPr/>
              </p:nvCxnSpPr>
              <p:spPr>
                <a:xfrm>
                  <a:off x="339673" y="3886625"/>
                  <a:ext cx="1044368" cy="0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3" name="Straight Connector 222"/>
                <p:cNvCxnSpPr/>
                <p:nvPr/>
              </p:nvCxnSpPr>
              <p:spPr>
                <a:xfrm flipV="1">
                  <a:off x="339673" y="3886625"/>
                  <a:ext cx="0" cy="597925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9" name="Group 218"/>
              <p:cNvGrpSpPr/>
              <p:nvPr/>
            </p:nvGrpSpPr>
            <p:grpSpPr>
              <a:xfrm>
                <a:off x="958742" y="3770320"/>
                <a:ext cx="143579" cy="232935"/>
                <a:chOff x="1823660" y="4019239"/>
                <a:chExt cx="177021" cy="218400"/>
              </a:xfrm>
            </p:grpSpPr>
            <p:sp>
              <p:nvSpPr>
                <p:cNvPr id="220" name="Isosceles Triangle 355"/>
                <p:cNvSpPr/>
                <p:nvPr/>
              </p:nvSpPr>
              <p:spPr>
                <a:xfrm rot="5400000">
                  <a:off x="1783837" y="4059062"/>
                  <a:ext cx="218400" cy="138753"/>
                </a:xfrm>
                <a:prstGeom prst="triangl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221" name="Oval 220"/>
                <p:cNvSpPr/>
                <p:nvPr/>
              </p:nvSpPr>
              <p:spPr>
                <a:xfrm>
                  <a:off x="1962403" y="4105606"/>
                  <a:ext cx="38278" cy="40702"/>
                </a:xfrm>
                <a:prstGeom prst="ellipse">
                  <a:avLst/>
                </a:prstGeom>
                <a:solidFill>
                  <a:srgbClr val="F45B33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914400">
                    <a:defRPr/>
                  </a:pPr>
                  <a:endParaRPr lang="en-US" kern="0"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</p:grpSp>
      <p:grpSp>
        <p:nvGrpSpPr>
          <p:cNvPr id="259" name="Group 258"/>
          <p:cNvGrpSpPr/>
          <p:nvPr/>
        </p:nvGrpSpPr>
        <p:grpSpPr>
          <a:xfrm>
            <a:off x="1011313" y="5077762"/>
            <a:ext cx="6934443" cy="656905"/>
            <a:chOff x="993367" y="4938415"/>
            <a:chExt cx="6934443" cy="656905"/>
          </a:xfrm>
        </p:grpSpPr>
        <p:cxnSp>
          <p:nvCxnSpPr>
            <p:cNvPr id="260" name="Straight Connector 259"/>
            <p:cNvCxnSpPr/>
            <p:nvPr/>
          </p:nvCxnSpPr>
          <p:spPr>
            <a:xfrm flipV="1">
              <a:off x="7330778" y="5564819"/>
              <a:ext cx="597032" cy="0"/>
            </a:xfrm>
            <a:prstGeom prst="line">
              <a:avLst/>
            </a:prstGeom>
            <a:ln w="57150" cmpd="sng">
              <a:solidFill>
                <a:srgbClr val="0000FF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1" name="Group 260"/>
            <p:cNvGrpSpPr/>
            <p:nvPr/>
          </p:nvGrpSpPr>
          <p:grpSpPr>
            <a:xfrm>
              <a:off x="4305625" y="4942184"/>
              <a:ext cx="1341578" cy="622119"/>
              <a:chOff x="4851333" y="4212311"/>
              <a:chExt cx="1526150" cy="622119"/>
            </a:xfrm>
          </p:grpSpPr>
          <p:cxnSp>
            <p:nvCxnSpPr>
              <p:cNvPr id="275" name="Straight Connector 274"/>
              <p:cNvCxnSpPr/>
              <p:nvPr/>
            </p:nvCxnSpPr>
            <p:spPr>
              <a:xfrm flipV="1">
                <a:off x="5308476" y="4225338"/>
                <a:ext cx="1069007" cy="0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/>
              <p:cNvCxnSpPr/>
              <p:nvPr/>
            </p:nvCxnSpPr>
            <p:spPr>
              <a:xfrm flipV="1">
                <a:off x="4851333" y="4804042"/>
                <a:ext cx="454284" cy="0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/>
              <p:cNvCxnSpPr/>
              <p:nvPr/>
            </p:nvCxnSpPr>
            <p:spPr>
              <a:xfrm flipV="1">
                <a:off x="5318907" y="4212311"/>
                <a:ext cx="0" cy="622119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2" name="Group 261"/>
            <p:cNvGrpSpPr/>
            <p:nvPr/>
          </p:nvGrpSpPr>
          <p:grpSpPr>
            <a:xfrm>
              <a:off x="2842881" y="4938415"/>
              <a:ext cx="1313288" cy="622119"/>
              <a:chOff x="4837574" y="4212311"/>
              <a:chExt cx="1493968" cy="622119"/>
            </a:xfrm>
          </p:grpSpPr>
          <p:cxnSp>
            <p:nvCxnSpPr>
              <p:cNvPr id="272" name="Straight Connector 271"/>
              <p:cNvCxnSpPr/>
              <p:nvPr/>
            </p:nvCxnSpPr>
            <p:spPr>
              <a:xfrm>
                <a:off x="5267199" y="4234225"/>
                <a:ext cx="1064343" cy="0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/>
              <p:cNvCxnSpPr/>
              <p:nvPr/>
            </p:nvCxnSpPr>
            <p:spPr>
              <a:xfrm flipV="1">
                <a:off x="4837574" y="4804042"/>
                <a:ext cx="454284" cy="0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 flipV="1">
                <a:off x="5291389" y="4212311"/>
                <a:ext cx="0" cy="622119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3" name="Group 262"/>
            <p:cNvGrpSpPr/>
            <p:nvPr/>
          </p:nvGrpSpPr>
          <p:grpSpPr>
            <a:xfrm>
              <a:off x="1356692" y="4973201"/>
              <a:ext cx="1337700" cy="622119"/>
              <a:chOff x="4809803" y="4229111"/>
              <a:chExt cx="1521739" cy="622119"/>
            </a:xfrm>
          </p:grpSpPr>
          <p:cxnSp>
            <p:nvCxnSpPr>
              <p:cNvPr id="269" name="Straight Connector 268"/>
              <p:cNvCxnSpPr/>
              <p:nvPr/>
            </p:nvCxnSpPr>
            <p:spPr>
              <a:xfrm>
                <a:off x="5267199" y="4234225"/>
                <a:ext cx="1064343" cy="0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/>
              <p:cNvCxnSpPr/>
              <p:nvPr/>
            </p:nvCxnSpPr>
            <p:spPr>
              <a:xfrm flipV="1">
                <a:off x="4809803" y="4829159"/>
                <a:ext cx="454284" cy="0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/>
              <p:cNvCxnSpPr/>
              <p:nvPr/>
            </p:nvCxnSpPr>
            <p:spPr>
              <a:xfrm flipV="1">
                <a:off x="5257101" y="4229111"/>
                <a:ext cx="0" cy="622119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64" name="Straight Connector 263"/>
            <p:cNvCxnSpPr/>
            <p:nvPr/>
          </p:nvCxnSpPr>
          <p:spPr>
            <a:xfrm>
              <a:off x="993367" y="5567507"/>
              <a:ext cx="220065" cy="0"/>
            </a:xfrm>
            <a:prstGeom prst="line">
              <a:avLst/>
            </a:prstGeom>
            <a:ln w="57150" cmpd="sng">
              <a:solidFill>
                <a:srgbClr val="0000FF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5" name="Group 264"/>
            <p:cNvGrpSpPr/>
            <p:nvPr/>
          </p:nvGrpSpPr>
          <p:grpSpPr>
            <a:xfrm>
              <a:off x="5810982" y="4960329"/>
              <a:ext cx="1382386" cy="622119"/>
              <a:chOff x="4804911" y="4212311"/>
              <a:chExt cx="1572572" cy="622119"/>
            </a:xfrm>
          </p:grpSpPr>
          <p:cxnSp>
            <p:nvCxnSpPr>
              <p:cNvPr id="266" name="Straight Connector 265"/>
              <p:cNvCxnSpPr/>
              <p:nvPr/>
            </p:nvCxnSpPr>
            <p:spPr>
              <a:xfrm flipV="1">
                <a:off x="5308476" y="4225338"/>
                <a:ext cx="1069007" cy="0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/>
              <p:cNvCxnSpPr/>
              <p:nvPr/>
            </p:nvCxnSpPr>
            <p:spPr>
              <a:xfrm>
                <a:off x="4804911" y="4804042"/>
                <a:ext cx="500706" cy="0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/>
            </p:nvCxnSpPr>
            <p:spPr>
              <a:xfrm flipV="1">
                <a:off x="5318907" y="4212311"/>
                <a:ext cx="0" cy="622119"/>
              </a:xfrm>
              <a:prstGeom prst="line">
                <a:avLst/>
              </a:prstGeom>
              <a:ln w="57150" cmpd="sng">
                <a:solidFill>
                  <a:srgbClr val="0000FF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80" name="Group 279"/>
          <p:cNvGrpSpPr/>
          <p:nvPr/>
        </p:nvGrpSpPr>
        <p:grpSpPr>
          <a:xfrm>
            <a:off x="4477569" y="3691805"/>
            <a:ext cx="4572000" cy="926070"/>
            <a:chOff x="10025308" y="2556556"/>
            <a:chExt cx="4572000" cy="985988"/>
          </a:xfrm>
        </p:grpSpPr>
        <p:sp>
          <p:nvSpPr>
            <p:cNvPr id="281" name="Rectangle 280"/>
            <p:cNvSpPr/>
            <p:nvPr/>
          </p:nvSpPr>
          <p:spPr>
            <a:xfrm>
              <a:off x="10073538" y="2556556"/>
              <a:ext cx="4419552" cy="97277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A81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10025308" y="2559473"/>
              <a:ext cx="4572000" cy="98307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dirty="0">
                  <a:latin typeface="Helvetica" charset="0"/>
                </a:rPr>
                <a:t>Krishna et al, HPCA 2013</a:t>
              </a:r>
            </a:p>
            <a:p>
              <a:r>
                <a:rPr lang="en-US" dirty="0">
                  <a:latin typeface="Helvetica" charset="0"/>
                </a:rPr>
                <a:t>Chen et al, DATE 2013 </a:t>
              </a:r>
            </a:p>
            <a:p>
              <a:r>
                <a:rPr lang="en-US" dirty="0">
                  <a:latin typeface="Helvetica" charset="0"/>
                </a:rPr>
                <a:t>Krishna et al, IEEE Micro Top Picks 2014,</a:t>
              </a:r>
              <a:endParaRPr lang="en-US" dirty="0">
                <a:effectLst/>
                <a:latin typeface="Helvetica" charset="0"/>
              </a:endParaRPr>
            </a:p>
          </p:txBody>
        </p:sp>
      </p:grpSp>
      <p:sp>
        <p:nvSpPr>
          <p:cNvPr id="283" name="Rectangle 282"/>
          <p:cNvSpPr/>
          <p:nvPr/>
        </p:nvSpPr>
        <p:spPr>
          <a:xfrm>
            <a:off x="795549" y="3097822"/>
            <a:ext cx="457200" cy="457200"/>
          </a:xfrm>
          <a:prstGeom prst="rect">
            <a:avLst/>
          </a:prstGeom>
          <a:solidFill>
            <a:srgbClr val="80C3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S</a:t>
            </a:r>
          </a:p>
        </p:txBody>
      </p:sp>
      <p:sp>
        <p:nvSpPr>
          <p:cNvPr id="284" name="Rectangle 283"/>
          <p:cNvSpPr/>
          <p:nvPr/>
        </p:nvSpPr>
        <p:spPr>
          <a:xfrm>
            <a:off x="1454845" y="3097822"/>
            <a:ext cx="457200" cy="457200"/>
          </a:xfrm>
          <a:prstGeom prst="rect">
            <a:avLst/>
          </a:prstGeom>
          <a:solidFill>
            <a:srgbClr val="80C3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85" name="Rectangle 284"/>
          <p:cNvSpPr/>
          <p:nvPr/>
        </p:nvSpPr>
        <p:spPr>
          <a:xfrm>
            <a:off x="2114141" y="3097822"/>
            <a:ext cx="457200" cy="457200"/>
          </a:xfrm>
          <a:prstGeom prst="rect">
            <a:avLst/>
          </a:prstGeom>
          <a:solidFill>
            <a:srgbClr val="80C3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86" name="Rectangle 285"/>
          <p:cNvSpPr/>
          <p:nvPr/>
        </p:nvSpPr>
        <p:spPr>
          <a:xfrm>
            <a:off x="2773437" y="3102792"/>
            <a:ext cx="457200" cy="457200"/>
          </a:xfrm>
          <a:prstGeom prst="rect">
            <a:avLst/>
          </a:prstGeom>
          <a:solidFill>
            <a:srgbClr val="80C3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87" name="Rectangle 286"/>
          <p:cNvSpPr/>
          <p:nvPr/>
        </p:nvSpPr>
        <p:spPr>
          <a:xfrm>
            <a:off x="3432733" y="3097822"/>
            <a:ext cx="457200" cy="457200"/>
          </a:xfrm>
          <a:prstGeom prst="rect">
            <a:avLst/>
          </a:prstGeom>
          <a:solidFill>
            <a:srgbClr val="80C3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88" name="Rectangle 287"/>
          <p:cNvSpPr/>
          <p:nvPr/>
        </p:nvSpPr>
        <p:spPr>
          <a:xfrm>
            <a:off x="4092029" y="3097822"/>
            <a:ext cx="457200" cy="457200"/>
          </a:xfrm>
          <a:prstGeom prst="rect">
            <a:avLst/>
          </a:prstGeom>
          <a:solidFill>
            <a:srgbClr val="80C3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89" name="Rectangle 288"/>
          <p:cNvSpPr/>
          <p:nvPr/>
        </p:nvSpPr>
        <p:spPr>
          <a:xfrm>
            <a:off x="4746354" y="3076287"/>
            <a:ext cx="457200" cy="457200"/>
          </a:xfrm>
          <a:prstGeom prst="rect">
            <a:avLst/>
          </a:prstGeom>
          <a:solidFill>
            <a:srgbClr val="80C3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90" name="Rectangle 289"/>
          <p:cNvSpPr/>
          <p:nvPr/>
        </p:nvSpPr>
        <p:spPr>
          <a:xfrm>
            <a:off x="5405650" y="3076287"/>
            <a:ext cx="457200" cy="457200"/>
          </a:xfrm>
          <a:prstGeom prst="rect">
            <a:avLst/>
          </a:prstGeom>
          <a:solidFill>
            <a:srgbClr val="80C3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91" name="Rectangle 290"/>
          <p:cNvSpPr/>
          <p:nvPr/>
        </p:nvSpPr>
        <p:spPr>
          <a:xfrm>
            <a:off x="6064946" y="3081257"/>
            <a:ext cx="457200" cy="457200"/>
          </a:xfrm>
          <a:prstGeom prst="rect">
            <a:avLst/>
          </a:prstGeom>
          <a:solidFill>
            <a:srgbClr val="80C3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92" name="Rectangle 291"/>
          <p:cNvSpPr/>
          <p:nvPr/>
        </p:nvSpPr>
        <p:spPr>
          <a:xfrm>
            <a:off x="6724242" y="3076287"/>
            <a:ext cx="457200" cy="457200"/>
          </a:xfrm>
          <a:prstGeom prst="rect">
            <a:avLst/>
          </a:prstGeom>
          <a:solidFill>
            <a:srgbClr val="80C3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93" name="Rectangle 292"/>
          <p:cNvSpPr/>
          <p:nvPr/>
        </p:nvSpPr>
        <p:spPr>
          <a:xfrm>
            <a:off x="7383538" y="3076287"/>
            <a:ext cx="457200" cy="457200"/>
          </a:xfrm>
          <a:prstGeom prst="rect">
            <a:avLst/>
          </a:prstGeom>
          <a:solidFill>
            <a:srgbClr val="80C3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</a:t>
            </a:r>
          </a:p>
        </p:txBody>
      </p:sp>
      <p:cxnSp>
        <p:nvCxnSpPr>
          <p:cNvPr id="294" name="Straight Arrow Connector 293"/>
          <p:cNvCxnSpPr/>
          <p:nvPr/>
        </p:nvCxnSpPr>
        <p:spPr>
          <a:xfrm>
            <a:off x="1252749" y="3326422"/>
            <a:ext cx="2179984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/>
          <p:cNvCxnSpPr/>
          <p:nvPr/>
        </p:nvCxnSpPr>
        <p:spPr>
          <a:xfrm flipV="1">
            <a:off x="3889933" y="3309857"/>
            <a:ext cx="2175013" cy="16565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/>
          <p:cNvCxnSpPr/>
          <p:nvPr/>
        </p:nvCxnSpPr>
        <p:spPr>
          <a:xfrm flipV="1">
            <a:off x="6522146" y="3304887"/>
            <a:ext cx="861392" cy="497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Arrow Connector 296"/>
          <p:cNvCxnSpPr/>
          <p:nvPr/>
        </p:nvCxnSpPr>
        <p:spPr>
          <a:xfrm flipV="1">
            <a:off x="1252749" y="3725860"/>
            <a:ext cx="2352261" cy="21535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/>
          <p:cNvSpPr txBox="1"/>
          <p:nvPr/>
        </p:nvSpPr>
        <p:spPr>
          <a:xfrm>
            <a:off x="1949072" y="3736627"/>
            <a:ext cx="963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HPCmax</a:t>
            </a:r>
            <a:endParaRPr lang="en-US" dirty="0"/>
          </a:p>
        </p:txBody>
      </p:sp>
      <p:grpSp>
        <p:nvGrpSpPr>
          <p:cNvPr id="299" name="Group 298"/>
          <p:cNvGrpSpPr/>
          <p:nvPr/>
        </p:nvGrpSpPr>
        <p:grpSpPr>
          <a:xfrm>
            <a:off x="619368" y="2335143"/>
            <a:ext cx="2838784" cy="775810"/>
            <a:chOff x="900558" y="4669056"/>
            <a:chExt cx="2838784" cy="775810"/>
          </a:xfrm>
        </p:grpSpPr>
        <p:grpSp>
          <p:nvGrpSpPr>
            <p:cNvPr id="300" name="Group 299"/>
            <p:cNvGrpSpPr/>
            <p:nvPr/>
          </p:nvGrpSpPr>
          <p:grpSpPr>
            <a:xfrm>
              <a:off x="1305339" y="5044523"/>
              <a:ext cx="1977888" cy="400343"/>
              <a:chOff x="1305339" y="5044523"/>
              <a:chExt cx="1977888" cy="400343"/>
            </a:xfrm>
          </p:grpSpPr>
          <p:cxnSp>
            <p:nvCxnSpPr>
              <p:cNvPr id="302" name="Straight Arrow Connector 301"/>
              <p:cNvCxnSpPr/>
              <p:nvPr/>
            </p:nvCxnSpPr>
            <p:spPr>
              <a:xfrm>
                <a:off x="1305339" y="5066059"/>
                <a:ext cx="1977888" cy="7112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Arrow Connector 302"/>
              <p:cNvCxnSpPr/>
              <p:nvPr/>
            </p:nvCxnSpPr>
            <p:spPr>
              <a:xfrm flipV="1">
                <a:off x="1305339" y="5044523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Arrow Connector 303"/>
              <p:cNvCxnSpPr/>
              <p:nvPr/>
            </p:nvCxnSpPr>
            <p:spPr>
              <a:xfrm flipV="1">
                <a:off x="1970945" y="5066059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Arrow Connector 304"/>
              <p:cNvCxnSpPr/>
              <p:nvPr/>
            </p:nvCxnSpPr>
            <p:spPr>
              <a:xfrm flipV="1">
                <a:off x="2623931" y="5066920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Arrow Connector 305"/>
              <p:cNvCxnSpPr/>
              <p:nvPr/>
            </p:nvCxnSpPr>
            <p:spPr>
              <a:xfrm flipV="1">
                <a:off x="3283227" y="5053789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1" name="TextBox 300"/>
            <p:cNvSpPr txBox="1"/>
            <p:nvPr/>
          </p:nvSpPr>
          <p:spPr>
            <a:xfrm>
              <a:off x="900558" y="4669056"/>
              <a:ext cx="28387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SSR (SMART </a:t>
              </a:r>
              <a:r>
                <a:rPr lang="en-US" b="1"/>
                <a:t>Setup Request)</a:t>
              </a:r>
              <a:endParaRPr lang="en-US" b="1" dirty="0"/>
            </a:p>
          </p:txBody>
        </p:sp>
      </p:grpSp>
      <p:grpSp>
        <p:nvGrpSpPr>
          <p:cNvPr id="307" name="Group 306"/>
          <p:cNvGrpSpPr/>
          <p:nvPr/>
        </p:nvGrpSpPr>
        <p:grpSpPr>
          <a:xfrm>
            <a:off x="3288193" y="2336173"/>
            <a:ext cx="2838784" cy="775810"/>
            <a:chOff x="900558" y="4669056"/>
            <a:chExt cx="2838784" cy="775810"/>
          </a:xfrm>
        </p:grpSpPr>
        <p:grpSp>
          <p:nvGrpSpPr>
            <p:cNvPr id="308" name="Group 307"/>
            <p:cNvGrpSpPr/>
            <p:nvPr/>
          </p:nvGrpSpPr>
          <p:grpSpPr>
            <a:xfrm>
              <a:off x="1305339" y="5044523"/>
              <a:ext cx="1977888" cy="400343"/>
              <a:chOff x="1305339" y="5044523"/>
              <a:chExt cx="1977888" cy="400343"/>
            </a:xfrm>
          </p:grpSpPr>
          <p:cxnSp>
            <p:nvCxnSpPr>
              <p:cNvPr id="310" name="Straight Arrow Connector 309"/>
              <p:cNvCxnSpPr/>
              <p:nvPr/>
            </p:nvCxnSpPr>
            <p:spPr>
              <a:xfrm>
                <a:off x="1305339" y="5066059"/>
                <a:ext cx="1977888" cy="7112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Arrow Connector 310"/>
              <p:cNvCxnSpPr/>
              <p:nvPr/>
            </p:nvCxnSpPr>
            <p:spPr>
              <a:xfrm flipV="1">
                <a:off x="1305339" y="5044523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Arrow Connector 311"/>
              <p:cNvCxnSpPr/>
              <p:nvPr/>
            </p:nvCxnSpPr>
            <p:spPr>
              <a:xfrm flipV="1">
                <a:off x="1970945" y="5066059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Arrow Connector 312"/>
              <p:cNvCxnSpPr/>
              <p:nvPr/>
            </p:nvCxnSpPr>
            <p:spPr>
              <a:xfrm flipV="1">
                <a:off x="2623931" y="5066920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Arrow Connector 313"/>
              <p:cNvCxnSpPr/>
              <p:nvPr/>
            </p:nvCxnSpPr>
            <p:spPr>
              <a:xfrm flipV="1">
                <a:off x="3283227" y="5053789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9" name="TextBox 308"/>
            <p:cNvSpPr txBox="1"/>
            <p:nvPr/>
          </p:nvSpPr>
          <p:spPr>
            <a:xfrm>
              <a:off x="900558" y="4669056"/>
              <a:ext cx="28387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SSR (SMART </a:t>
              </a:r>
              <a:r>
                <a:rPr lang="en-US" b="1"/>
                <a:t>Setup Request)</a:t>
              </a:r>
              <a:endParaRPr lang="en-US" b="1" dirty="0"/>
            </a:p>
          </p:txBody>
        </p:sp>
      </p:grpSp>
      <p:grpSp>
        <p:nvGrpSpPr>
          <p:cNvPr id="315" name="Group 314"/>
          <p:cNvGrpSpPr/>
          <p:nvPr/>
        </p:nvGrpSpPr>
        <p:grpSpPr>
          <a:xfrm>
            <a:off x="5835528" y="2320788"/>
            <a:ext cx="2838784" cy="775810"/>
            <a:chOff x="900558" y="4669056"/>
            <a:chExt cx="2838784" cy="775810"/>
          </a:xfrm>
        </p:grpSpPr>
        <p:grpSp>
          <p:nvGrpSpPr>
            <p:cNvPr id="316" name="Group 315"/>
            <p:cNvGrpSpPr/>
            <p:nvPr/>
          </p:nvGrpSpPr>
          <p:grpSpPr>
            <a:xfrm>
              <a:off x="1305339" y="5044523"/>
              <a:ext cx="1318592" cy="400343"/>
              <a:chOff x="1305339" y="5044523"/>
              <a:chExt cx="1318592" cy="400343"/>
            </a:xfrm>
          </p:grpSpPr>
          <p:cxnSp>
            <p:nvCxnSpPr>
              <p:cNvPr id="318" name="Straight Arrow Connector 317"/>
              <p:cNvCxnSpPr/>
              <p:nvPr/>
            </p:nvCxnSpPr>
            <p:spPr>
              <a:xfrm>
                <a:off x="1305339" y="5066059"/>
                <a:ext cx="1318592" cy="0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Arrow Connector 318"/>
              <p:cNvCxnSpPr/>
              <p:nvPr/>
            </p:nvCxnSpPr>
            <p:spPr>
              <a:xfrm flipV="1">
                <a:off x="1305339" y="5044523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Arrow Connector 319"/>
              <p:cNvCxnSpPr/>
              <p:nvPr/>
            </p:nvCxnSpPr>
            <p:spPr>
              <a:xfrm flipV="1">
                <a:off x="1970945" y="5066059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Arrow Connector 320"/>
              <p:cNvCxnSpPr/>
              <p:nvPr/>
            </p:nvCxnSpPr>
            <p:spPr>
              <a:xfrm flipV="1">
                <a:off x="2623931" y="5066920"/>
                <a:ext cx="0" cy="377946"/>
              </a:xfrm>
              <a:prstGeom prst="straightConnector1">
                <a:avLst/>
              </a:prstGeom>
              <a:ln w="57150">
                <a:solidFill>
                  <a:srgbClr val="C00000"/>
                </a:solidFill>
                <a:headEnd type="triangl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7" name="TextBox 316"/>
            <p:cNvSpPr txBox="1"/>
            <p:nvPr/>
          </p:nvSpPr>
          <p:spPr>
            <a:xfrm>
              <a:off x="900558" y="4669056"/>
              <a:ext cx="28387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SSR (SMART Setup Request)</a:t>
              </a:r>
            </a:p>
          </p:txBody>
        </p:sp>
      </p:grpSp>
      <p:sp>
        <p:nvSpPr>
          <p:cNvPr id="322" name="Content Placeholder 2"/>
          <p:cNvSpPr>
            <a:spLocks noGrp="1"/>
          </p:cNvSpPr>
          <p:nvPr>
            <p:ph idx="1"/>
          </p:nvPr>
        </p:nvSpPr>
        <p:spPr>
          <a:xfrm>
            <a:off x="417116" y="1371600"/>
            <a:ext cx="8458201" cy="838200"/>
          </a:xfrm>
        </p:spPr>
        <p:txBody>
          <a:bodyPr>
            <a:noAutofit/>
          </a:bodyPr>
          <a:lstStyle/>
          <a:p>
            <a:pPr>
              <a:buClr>
                <a:srgbClr val="A81400"/>
              </a:buClr>
              <a:buFont typeface="Arial" charset="0"/>
              <a:buChar char="•"/>
            </a:pPr>
            <a:r>
              <a:rPr lang="en-US" sz="2600" b="1" dirty="0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S</a:t>
            </a: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ingle-cycle </a:t>
            </a:r>
            <a:r>
              <a:rPr lang="en-US" sz="2600" b="1" dirty="0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ulti-hop </a:t>
            </a:r>
            <a:r>
              <a:rPr lang="en-US" sz="2600" b="1" dirty="0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A</a:t>
            </a: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synchronous </a:t>
            </a:r>
            <a:r>
              <a:rPr lang="en-US" sz="2600" b="1" dirty="0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sz="2600" b="1" dirty="0">
                <a:latin typeface="Helvetica" charset="0"/>
                <a:ea typeface="Helvetica" charset="0"/>
                <a:cs typeface="Helvetica" charset="0"/>
              </a:rPr>
              <a:t>epeated </a:t>
            </a:r>
            <a:r>
              <a:rPr lang="en-US" sz="2600" b="1">
                <a:solidFill>
                  <a:srgbClr val="A81400"/>
                </a:solidFill>
                <a:latin typeface="Helvetica" charset="0"/>
                <a:ea typeface="Helvetica" charset="0"/>
                <a:cs typeface="Helvetica" charset="0"/>
              </a:rPr>
              <a:t>T</a:t>
            </a:r>
            <a:r>
              <a:rPr lang="en-US" sz="2600" b="1">
                <a:latin typeface="Helvetica" charset="0"/>
                <a:ea typeface="Helvetica" charset="0"/>
                <a:cs typeface="Helvetica" charset="0"/>
              </a:rPr>
              <a:t>raversal </a:t>
            </a:r>
            <a:endParaRPr lang="en-US" sz="2600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26" name="Rectangle 325"/>
          <p:cNvSpPr/>
          <p:nvPr/>
        </p:nvSpPr>
        <p:spPr>
          <a:xfrm>
            <a:off x="0" y="2187019"/>
            <a:ext cx="9144000" cy="4289981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25" name="Rectangle 324"/>
          <p:cNvSpPr/>
          <p:nvPr/>
        </p:nvSpPr>
        <p:spPr>
          <a:xfrm>
            <a:off x="700980" y="3703338"/>
            <a:ext cx="7976301" cy="770613"/>
          </a:xfrm>
          <a:prstGeom prst="rect">
            <a:avLst/>
          </a:prstGeom>
          <a:solidFill>
            <a:srgbClr val="A81400"/>
          </a:solidFill>
          <a:ln w="12700" cmpd="sng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SMART: </a:t>
            </a:r>
            <a:r>
              <a:rPr lang="en-US" sz="2800" dirty="0">
                <a:solidFill>
                  <a:schemeClr val="bg1"/>
                </a:solidFill>
              </a:rPr>
              <a:t>achieves the performance of </a:t>
            </a:r>
            <a:r>
              <a:rPr lang="en-US" sz="2800" b="1" i="1" dirty="0">
                <a:solidFill>
                  <a:srgbClr val="FFFF00"/>
                </a:solidFill>
              </a:rPr>
              <a:t>dedicated</a:t>
            </a:r>
            <a:r>
              <a:rPr lang="en-US" sz="2800" dirty="0">
                <a:solidFill>
                  <a:srgbClr val="FFFF00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connections over a network of </a:t>
            </a:r>
            <a:r>
              <a:rPr lang="en-US" sz="2800" b="1" i="1" dirty="0">
                <a:solidFill>
                  <a:srgbClr val="FFFF00"/>
                </a:solidFill>
              </a:rPr>
              <a:t>shared</a:t>
            </a:r>
            <a:r>
              <a:rPr lang="en-US" sz="2800" dirty="0">
                <a:solidFill>
                  <a:schemeClr val="bg1"/>
                </a:solidFill>
              </a:rPr>
              <a:t> links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374638" y="4746104"/>
            <a:ext cx="7441706" cy="411734"/>
            <a:chOff x="1374638" y="4746104"/>
            <a:chExt cx="7441706" cy="411734"/>
          </a:xfrm>
        </p:grpSpPr>
        <p:cxnSp>
          <p:nvCxnSpPr>
            <p:cNvPr id="278" name="Straight Connector 277"/>
            <p:cNvCxnSpPr/>
            <p:nvPr/>
          </p:nvCxnSpPr>
          <p:spPr>
            <a:xfrm flipV="1">
              <a:off x="1374638" y="4755015"/>
              <a:ext cx="0" cy="402823"/>
            </a:xfrm>
            <a:prstGeom prst="line">
              <a:avLst/>
            </a:prstGeom>
            <a:ln>
              <a:solidFill>
                <a:srgbClr val="A81400"/>
              </a:solidFill>
              <a:head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/>
            <p:nvPr/>
          </p:nvCxnSpPr>
          <p:spPr>
            <a:xfrm flipV="1">
              <a:off x="2824813" y="4746105"/>
              <a:ext cx="0" cy="402823"/>
            </a:xfrm>
            <a:prstGeom prst="line">
              <a:avLst/>
            </a:prstGeom>
            <a:ln>
              <a:solidFill>
                <a:srgbClr val="A81400"/>
              </a:solidFill>
              <a:head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/>
            <p:nvPr/>
          </p:nvCxnSpPr>
          <p:spPr>
            <a:xfrm flipV="1">
              <a:off x="4287836" y="4746104"/>
              <a:ext cx="0" cy="348454"/>
            </a:xfrm>
            <a:prstGeom prst="line">
              <a:avLst/>
            </a:prstGeom>
            <a:ln>
              <a:solidFill>
                <a:srgbClr val="A81400"/>
              </a:solidFill>
              <a:head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/>
            <p:cNvCxnSpPr/>
            <p:nvPr/>
          </p:nvCxnSpPr>
          <p:spPr>
            <a:xfrm flipV="1">
              <a:off x="5791200" y="4755014"/>
              <a:ext cx="0" cy="339545"/>
            </a:xfrm>
            <a:prstGeom prst="line">
              <a:avLst/>
            </a:prstGeom>
            <a:ln>
              <a:solidFill>
                <a:srgbClr val="A81400"/>
              </a:solidFill>
              <a:head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/>
            <p:nvPr/>
          </p:nvCxnSpPr>
          <p:spPr>
            <a:xfrm flipV="1">
              <a:off x="7339003" y="4755014"/>
              <a:ext cx="0" cy="402823"/>
            </a:xfrm>
            <a:prstGeom prst="line">
              <a:avLst/>
            </a:prstGeom>
            <a:ln>
              <a:solidFill>
                <a:srgbClr val="A81400"/>
              </a:solidFill>
              <a:head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/>
            <p:cNvCxnSpPr/>
            <p:nvPr/>
          </p:nvCxnSpPr>
          <p:spPr>
            <a:xfrm flipV="1">
              <a:off x="8816344" y="4746104"/>
              <a:ext cx="0" cy="402823"/>
            </a:xfrm>
            <a:prstGeom prst="line">
              <a:avLst/>
            </a:prstGeom>
            <a:ln>
              <a:solidFill>
                <a:srgbClr val="A81400"/>
              </a:solidFill>
              <a:head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/>
            <p:cNvCxnSpPr/>
            <p:nvPr/>
          </p:nvCxnSpPr>
          <p:spPr>
            <a:xfrm flipH="1">
              <a:off x="1384941" y="4755015"/>
              <a:ext cx="7431403" cy="0"/>
            </a:xfrm>
            <a:prstGeom prst="line">
              <a:avLst/>
            </a:prstGeom>
            <a:ln>
              <a:solidFill>
                <a:srgbClr val="A814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54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/>
      <p:bldP spid="326" grpId="0" animBg="1"/>
      <p:bldP spid="32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11480</TotalTime>
  <Words>1318</Words>
  <Application>Microsoft Macintosh PowerPoint</Application>
  <PresentationFormat>On-screen Show (4:3)</PresentationFormat>
  <Paragraphs>341</Paragraphs>
  <Slides>39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.AppleSystemUIFont</vt:lpstr>
      <vt:lpstr>Calibri</vt:lpstr>
      <vt:lpstr>Helvetica</vt:lpstr>
      <vt:lpstr>나눔고딕</vt:lpstr>
      <vt:lpstr>나눔바른고딕</vt:lpstr>
      <vt:lpstr>맑은 고딕</vt:lpstr>
      <vt:lpstr>Arial</vt:lpstr>
      <vt:lpstr>Office Theme</vt:lpstr>
      <vt:lpstr>OpenSMART: Single-cycle Multi-hop NoC Generator in BSV and Chisel</vt:lpstr>
      <vt:lpstr>Hardware Development Cost</vt:lpstr>
      <vt:lpstr>Many-IP Heterogeneous System</vt:lpstr>
      <vt:lpstr>Diverse System Requirements</vt:lpstr>
      <vt:lpstr>Challenges for NoCs</vt:lpstr>
      <vt:lpstr>OpenSMART</vt:lpstr>
      <vt:lpstr>Outline</vt:lpstr>
      <vt:lpstr>Outline</vt:lpstr>
      <vt:lpstr>SMART NoC</vt:lpstr>
      <vt:lpstr>Is 1-cycle Network Possible?</vt:lpstr>
      <vt:lpstr>Features of SMART</vt:lpstr>
      <vt:lpstr>Outline</vt:lpstr>
      <vt:lpstr>OpenSMART Design Flow</vt:lpstr>
      <vt:lpstr>OpenSMART NoC</vt:lpstr>
      <vt:lpstr>Outline</vt:lpstr>
      <vt:lpstr>OpenSMART Building Blocks</vt:lpstr>
      <vt:lpstr>OpenSMART Router</vt:lpstr>
      <vt:lpstr>OpenSMART Router</vt:lpstr>
      <vt:lpstr>OpenSMART Router</vt:lpstr>
      <vt:lpstr>OpenSMART Router (SMART)</vt:lpstr>
      <vt:lpstr>OpenSMART Router (1cycle)</vt:lpstr>
      <vt:lpstr>OpenSMART Router (2cycle/SMART)</vt:lpstr>
      <vt:lpstr>Outline</vt:lpstr>
      <vt:lpstr>Walk-through Example 1</vt:lpstr>
      <vt:lpstr>Walk-through Example 2</vt:lpstr>
      <vt:lpstr>OpenSMART: Features</vt:lpstr>
      <vt:lpstr>OpenSMART: Features</vt:lpstr>
      <vt:lpstr>Outline</vt:lpstr>
      <vt:lpstr>Case Study Configuration</vt:lpstr>
      <vt:lpstr>Latency</vt:lpstr>
      <vt:lpstr>Energy Consumption</vt:lpstr>
      <vt:lpstr>HPCmax</vt:lpstr>
      <vt:lpstr>Outline</vt:lpstr>
      <vt:lpstr>Router Area</vt:lpstr>
      <vt:lpstr>Router Power</vt:lpstr>
      <vt:lpstr>Maximum Clock Frequency</vt:lpstr>
      <vt:lpstr>Outline</vt:lpstr>
      <vt:lpstr>Conclusion</vt:lpstr>
      <vt:lpstr>Paper and Source code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DHKim</dc:creator>
  <cp:lastModifiedBy>Kwon, Hyouk Jun</cp:lastModifiedBy>
  <cp:revision>1194</cp:revision>
  <dcterms:created xsi:type="dcterms:W3CDTF">2014-11-26T03:48:36Z</dcterms:created>
  <dcterms:modified xsi:type="dcterms:W3CDTF">2017-09-27T20:47:34Z</dcterms:modified>
</cp:coreProperties>
</file>

<file path=docProps/thumbnail.jpeg>
</file>